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41" r:id="rId2"/>
    <p:sldId id="640" r:id="rId3"/>
    <p:sldId id="641" r:id="rId4"/>
    <p:sldId id="689" r:id="rId5"/>
    <p:sldId id="643" r:id="rId6"/>
    <p:sldId id="644" r:id="rId7"/>
    <p:sldId id="645" r:id="rId8"/>
    <p:sldId id="646" r:id="rId9"/>
    <p:sldId id="647" r:id="rId10"/>
    <p:sldId id="649" r:id="rId11"/>
    <p:sldId id="657" r:id="rId12"/>
    <p:sldId id="663" r:id="rId13"/>
    <p:sldId id="651" r:id="rId14"/>
    <p:sldId id="674" r:id="rId15"/>
    <p:sldId id="676" r:id="rId16"/>
    <p:sldId id="675" r:id="rId17"/>
    <p:sldId id="666" r:id="rId18"/>
    <p:sldId id="677" r:id="rId19"/>
    <p:sldId id="668" r:id="rId20"/>
    <p:sldId id="655" r:id="rId21"/>
    <p:sldId id="664" r:id="rId22"/>
    <p:sldId id="659" r:id="rId23"/>
    <p:sldId id="678" r:id="rId24"/>
    <p:sldId id="661" r:id="rId25"/>
    <p:sldId id="670" r:id="rId26"/>
    <p:sldId id="679" r:id="rId27"/>
    <p:sldId id="682" r:id="rId28"/>
    <p:sldId id="656" r:id="rId29"/>
    <p:sldId id="665" r:id="rId30"/>
    <p:sldId id="652" r:id="rId31"/>
    <p:sldId id="671" r:id="rId32"/>
    <p:sldId id="680" r:id="rId33"/>
    <p:sldId id="688" r:id="rId34"/>
    <p:sldId id="654" r:id="rId35"/>
    <p:sldId id="681" r:id="rId36"/>
    <p:sldId id="686" r:id="rId37"/>
    <p:sldId id="487" r:id="rId38"/>
  </p:sldIdLst>
  <p:sldSz cx="16256000" cy="9144000"/>
  <p:notesSz cx="6858000" cy="9144000"/>
  <p:defaultTextStyle>
    <a:defPPr>
      <a:defRPr lang="en-US"/>
    </a:defPPr>
    <a:lvl1pPr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724832" indent="-216922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1449663" indent="-433840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2176257" indent="-652524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2901089" indent="-869446" algn="l" defTabSz="724832" rtl="0" fontAlgn="base">
      <a:spcBef>
        <a:spcPct val="0"/>
      </a:spcBef>
      <a:spcAft>
        <a:spcPct val="0"/>
      </a:spcAft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539555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304746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555376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4063288" algn="l" defTabSz="507910" rtl="0" eaLnBrk="1" latinLnBrk="0" hangingPunct="1">
      <a:defRPr sz="2900"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244" userDrawn="1">
          <p15:clr>
            <a:srgbClr val="A4A3A4"/>
          </p15:clr>
        </p15:guide>
        <p15:guide id="2" orient="horz" pos="5588" userDrawn="1">
          <p15:clr>
            <a:srgbClr val="A4A3A4"/>
          </p15:clr>
        </p15:guide>
        <p15:guide id="3" orient="horz" pos="2274" userDrawn="1">
          <p15:clr>
            <a:srgbClr val="A4A3A4"/>
          </p15:clr>
        </p15:guide>
        <p15:guide id="4" orient="horz" pos="2034" userDrawn="1">
          <p15:clr>
            <a:srgbClr val="A4A3A4"/>
          </p15:clr>
        </p15:guide>
        <p15:guide id="5" orient="horz" pos="165" userDrawn="1">
          <p15:clr>
            <a:srgbClr val="A4A3A4"/>
          </p15:clr>
        </p15:guide>
        <p15:guide id="6" orient="horz" pos="2837" userDrawn="1">
          <p15:clr>
            <a:srgbClr val="A4A3A4"/>
          </p15:clr>
        </p15:guide>
        <p15:guide id="7" orient="horz" pos="498" userDrawn="1">
          <p15:clr>
            <a:srgbClr val="A4A3A4"/>
          </p15:clr>
        </p15:guide>
        <p15:guide id="8" orient="horz" pos="1314" userDrawn="1">
          <p15:clr>
            <a:srgbClr val="A4A3A4"/>
          </p15:clr>
        </p15:guide>
        <p15:guide id="9" pos="10079" userDrawn="1">
          <p15:clr>
            <a:srgbClr val="A4A3A4"/>
          </p15:clr>
        </p15:guide>
        <p15:guide id="10" pos="5120" userDrawn="1">
          <p15:clr>
            <a:srgbClr val="A4A3A4"/>
          </p15:clr>
        </p15:guide>
        <p15:guide id="11" pos="9732" userDrawn="1">
          <p15:clr>
            <a:srgbClr val="A4A3A4"/>
          </p15:clr>
        </p15:guide>
        <p15:guide id="12" pos="160" userDrawn="1">
          <p15:clr>
            <a:srgbClr val="A4A3A4"/>
          </p15:clr>
        </p15:guide>
        <p15:guide id="13" pos="5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194A4"/>
    <a:srgbClr val="B8B2A9"/>
    <a:srgbClr val="EAEAEA"/>
    <a:srgbClr val="FFFFFF"/>
    <a:srgbClr val="32607D"/>
    <a:srgbClr val="31607D"/>
    <a:srgbClr val="BD081C"/>
    <a:srgbClr val="BF607D"/>
    <a:srgbClr val="EBEBEB"/>
    <a:srgbClr val="448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6" autoAdjust="0"/>
    <p:restoredTop sz="91408" autoAdjust="0"/>
  </p:normalViewPr>
  <p:slideViewPr>
    <p:cSldViewPr snapToGrid="0" snapToObjects="1">
      <p:cViewPr varScale="1">
        <p:scale>
          <a:sx n="84" d="100"/>
          <a:sy n="84" d="100"/>
        </p:scale>
        <p:origin x="472" y="192"/>
      </p:cViewPr>
      <p:guideLst>
        <p:guide orient="horz" pos="5244"/>
        <p:guide orient="horz" pos="5588"/>
        <p:guide orient="horz" pos="2274"/>
        <p:guide orient="horz" pos="2034"/>
        <p:guide orient="horz" pos="165"/>
        <p:guide orient="horz" pos="2837"/>
        <p:guide orient="horz" pos="498"/>
        <p:guide orient="horz" pos="1314"/>
        <p:guide pos="10079"/>
        <p:guide pos="5120"/>
        <p:guide pos="9732"/>
        <p:guide pos="160"/>
        <p:guide pos="5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91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09869-8828-9248-AB44-00BEE2765DEB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38341-34F6-A846-B97B-303C45A85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00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77C18-3C5D-F34B-B0BF-0447D92CA561}" type="datetimeFigureOut">
              <a:rPr lang="en-US" smtClean="0"/>
              <a:t>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43CEC9-07F1-5646-ADA6-7D9760F8F9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825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0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4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8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7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1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5" algn="l" defTabSz="45712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11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023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92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9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86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8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27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1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349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37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52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43CEC9-07F1-5646-ADA6-7D9760F8F9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3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ash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F4F9A9F-7896-57EC-90FF-0D3299EEFA87}"/>
              </a:ext>
            </a:extLst>
          </p:cNvPr>
          <p:cNvGrpSpPr/>
          <p:nvPr userDrawn="1"/>
        </p:nvGrpSpPr>
        <p:grpSpPr>
          <a:xfrm>
            <a:off x="6507511" y="2957912"/>
            <a:ext cx="3246449" cy="3246750"/>
            <a:chOff x="6508145" y="2957911"/>
            <a:chExt cx="3246767" cy="3246751"/>
          </a:xfrm>
        </p:grpSpPr>
        <p:sp>
          <p:nvSpPr>
            <p:cNvPr id="4" name="Shape 6"/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1680EF3-12A4-4FF0-59F3-2BD19BDDDAF8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9" name="Shape 29">
                <a:extLst>
                  <a:ext uri="{FF2B5EF4-FFF2-40B4-BE49-F238E27FC236}">
                    <a16:creationId xmlns:a16="http://schemas.microsoft.com/office/drawing/2014/main" id="{59A1D131-DAB0-F147-12D3-D4AFEEFE2CF3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0" name="Picture 9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3EFFB8B4-2534-726B-3F00-F3CE3054CB5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4527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+ Corporate Image (Full)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462705_10100239331005570_1408880881_o.jpg"/>
          <p:cNvPicPr/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  <a:ln w="3175">
            <a:miter lim="400000"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67955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EBEBEB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880829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Full Bleed - Custom No Branding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6256000" cy="9144000"/>
          </a:xfrm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  </a:t>
            </a:r>
          </a:p>
          <a:p>
            <a:r>
              <a:rPr lang="en-US" dirty="0"/>
              <a:t>(Image Full Bleed - Custom No Branding)</a:t>
            </a:r>
            <a:br>
              <a:rPr lang="en-US" dirty="0"/>
            </a:br>
            <a:r>
              <a:rPr lang="en-US" dirty="0"/>
              <a:t>Set transparency on image to allow black to bleed through to get text to pop when needed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4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407547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2432842"/>
            <a:ext cx="14771147" cy="5504516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 sz="2000"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70237"/>
            <a:ext cx="14631460" cy="618302"/>
          </a:xfrm>
        </p:spPr>
        <p:txBody>
          <a:bodyPr/>
          <a:lstStyle>
            <a:lvl1pPr>
              <a:defRPr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0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1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2" name="Straight Connector 41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402885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767149"/>
            <a:ext cx="14631460" cy="62448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16" name="Straight Connector 1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2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88937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Line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18203" y="195972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7" y="3110204"/>
            <a:ext cx="14771147" cy="521623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8201" y="678077"/>
            <a:ext cx="14631460" cy="1266708"/>
          </a:xfrm>
        </p:spPr>
        <p:txBody>
          <a:bodyPr anchor="t"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4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45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46" name="Straight Connector 45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3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36625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1" y="1318734"/>
            <a:ext cx="7255282" cy="683387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8959" y="2432848"/>
            <a:ext cx="7249824" cy="5890139"/>
          </a:xfrm>
        </p:spPr>
        <p:txBody>
          <a:bodyPr/>
          <a:lstStyle>
            <a:lvl3pPr>
              <a:defRPr sz="25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7255282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29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0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31" name="Straight Connector 30"/>
          <p:cNvCxnSpPr/>
          <p:nvPr userDrawn="1"/>
        </p:nvCxnSpPr>
        <p:spPr>
          <a:xfrm flipV="1">
            <a:off x="-2176839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>
            <a:off x="-2176839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>
            <a:off x="-2975013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8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9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6" y="8644225"/>
            <a:ext cx="6045828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1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0854067" y="1"/>
            <a:ext cx="5420984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9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61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596720" y="2432848"/>
            <a:ext cx="7257827" cy="5890139"/>
          </a:xfrm>
        </p:spPr>
        <p:txBody>
          <a:bodyPr/>
          <a:lstStyle>
            <a:lvl1pPr>
              <a:defRPr>
                <a:solidFill>
                  <a:srgbClr val="4C4C4C"/>
                </a:solidFill>
              </a:defRPr>
            </a:lvl1pPr>
            <a:lvl2pPr>
              <a:defRPr>
                <a:solidFill>
                  <a:srgbClr val="4C4C4C"/>
                </a:solidFill>
              </a:defRPr>
            </a:lvl2pPr>
            <a:lvl3pPr>
              <a:defRPr>
                <a:solidFill>
                  <a:srgbClr val="4C4C4C"/>
                </a:solidFill>
              </a:defRPr>
            </a:lvl3pPr>
            <a:lvl4pPr>
              <a:defRPr>
                <a:solidFill>
                  <a:srgbClr val="4C4C4C"/>
                </a:solidFill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96720" y="681421"/>
            <a:ext cx="7255282" cy="618302"/>
          </a:xfrm>
        </p:spPr>
        <p:txBody>
          <a:bodyPr anchor="t"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8596722" y="8644225"/>
            <a:ext cx="71576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596720" y="1318731"/>
            <a:ext cx="7263400" cy="683388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16409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8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69838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e Thir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1" y="1819"/>
            <a:ext cx="5431813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-29878" y="-14940"/>
            <a:ext cx="5461692" cy="9175701"/>
          </a:xfrm>
          <a:solidFill>
            <a:schemeClr val="tx1"/>
          </a:solidFill>
          <a:ln>
            <a:noFill/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61889" y="2432848"/>
            <a:ext cx="10129026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61888" y="681421"/>
            <a:ext cx="10125476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61888" y="1318731"/>
            <a:ext cx="10125476" cy="512064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543580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26" name="Shape 990"/>
          <p:cNvSpPr/>
          <p:nvPr userDrawn="1"/>
        </p:nvSpPr>
        <p:spPr>
          <a:xfrm flipH="1">
            <a:off x="1645554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7" name="Shape 992"/>
          <p:cNvSpPr/>
          <p:nvPr userDrawn="1"/>
        </p:nvSpPr>
        <p:spPr>
          <a:xfrm flipH="1">
            <a:off x="1645554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cxnSp>
        <p:nvCxnSpPr>
          <p:cNvPr id="28" name="Straight Connector 27"/>
          <p:cNvCxnSpPr/>
          <p:nvPr userDrawn="1"/>
        </p:nvCxnSpPr>
        <p:spPr>
          <a:xfrm flipH="1" flipV="1">
            <a:off x="16364843" y="2090160"/>
            <a:ext cx="2100205" cy="1606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H="1">
            <a:off x="16364843" y="3229316"/>
            <a:ext cx="2100205" cy="0"/>
          </a:xfrm>
          <a:prstGeom prst="line">
            <a:avLst/>
          </a:prstGeom>
          <a:ln w="12700" cmpd="sng">
            <a:solidFill>
              <a:schemeClr val="accent3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H="1">
            <a:off x="16364840" y="3610846"/>
            <a:ext cx="2898379" cy="0"/>
          </a:xfrm>
          <a:prstGeom prst="line">
            <a:avLst/>
          </a:prstGeom>
          <a:ln w="9525" cmpd="sng">
            <a:solidFill>
              <a:schemeClr val="bg2"/>
            </a:solidFill>
            <a:prstDash val="dash"/>
            <a:headEnd type="none"/>
            <a:tailEnd type="triangle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Shape 992"/>
          <p:cNvSpPr/>
          <p:nvPr userDrawn="1"/>
        </p:nvSpPr>
        <p:spPr>
          <a:xfrm flipH="1">
            <a:off x="16455543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17" name="Shape 990"/>
          <p:cNvSpPr/>
          <p:nvPr userDrawn="1"/>
        </p:nvSpPr>
        <p:spPr>
          <a:xfrm flipH="1">
            <a:off x="16455543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l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2287504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54067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11413719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33789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4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Thir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EBFDDA-A09E-F7B6-3D7F-5E1E3BCF5B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571" y="3"/>
            <a:ext cx="16256000" cy="25694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49460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49616"/>
            <a:ext cx="15229570" cy="913842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chemeClr val="tx2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30"/>
          <p:cNvSpPr/>
          <p:nvPr userDrawn="1"/>
        </p:nvSpPr>
        <p:spPr>
          <a:xfrm>
            <a:off x="-12570" y="2549699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3" name="Content Placeholder 12"/>
          <p:cNvSpPr>
            <a:spLocks noGrp="1"/>
          </p:cNvSpPr>
          <p:nvPr userDrawn="1"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6D59245-1C1B-75EB-348F-7D19342F77DA}"/>
              </a:ext>
            </a:extLst>
          </p:cNvPr>
          <p:cNvGrpSpPr/>
          <p:nvPr userDrawn="1"/>
        </p:nvGrpSpPr>
        <p:grpSpPr>
          <a:xfrm>
            <a:off x="7582876" y="671813"/>
            <a:ext cx="1088664" cy="1088772"/>
            <a:chOff x="7583615" y="671813"/>
            <a:chExt cx="1088772" cy="1088772"/>
          </a:xfrm>
        </p:grpSpPr>
        <p:sp>
          <p:nvSpPr>
            <p:cNvPr id="11" name="Shape 432"/>
            <p:cNvSpPr/>
            <p:nvPr/>
          </p:nvSpPr>
          <p:spPr>
            <a:xfrm>
              <a:off x="7583615" y="671813"/>
              <a:ext cx="1088772" cy="1088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2800">
                  <a:solidFill>
                    <a:srgbClr val="FFFFFF"/>
                  </a:solidFill>
                  <a:latin typeface="Palatino"/>
                  <a:ea typeface="Palatino"/>
                  <a:cs typeface="Palatino"/>
                  <a:sym typeface="Palatino"/>
                </a:defRPr>
              </a:pPr>
              <a:endParaRPr sz="2800"/>
            </a:p>
          </p:txBody>
        </p:sp>
        <p:pic>
          <p:nvPicPr>
            <p:cNvPr id="14" name="Picture 13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EE316650-B5D4-8290-7531-D87015EA5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7683628" y="76175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968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0835018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10878256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1824008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0841240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3498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501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663502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34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872953" y="8644225"/>
            <a:ext cx="87769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8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Phone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4594" y="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574244" y="502526"/>
            <a:ext cx="4272806" cy="8209804"/>
            <a:chOff x="1948392" y="502523"/>
            <a:chExt cx="4273222" cy="8209805"/>
          </a:xfrm>
        </p:grpSpPr>
        <p:pic>
          <p:nvPicPr>
            <p:cNvPr id="20" name="Picture 19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8392" y="8272423"/>
              <a:ext cx="4273222" cy="439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113855" y="502523"/>
              <a:ext cx="3913522" cy="8049617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94314" y="1497149"/>
            <a:ext cx="3384289" cy="6043760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1766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5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3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6791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Android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819"/>
            <a:ext cx="5420984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43237" y="753252"/>
            <a:ext cx="5274171" cy="7757876"/>
            <a:chOff x="1499783" y="3618765"/>
            <a:chExt cx="1926766" cy="2833839"/>
          </a:xfrm>
        </p:grpSpPr>
        <p:pic>
          <p:nvPicPr>
            <p:cNvPr id="32" name="Picture 31"/>
            <p:cNvPicPr>
              <a:picLocks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99783" y="6226863"/>
              <a:ext cx="1926766" cy="225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pasted-image.pdf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1744561" y="3618765"/>
              <a:ext cx="1437211" cy="2752940"/>
            </a:xfrm>
            <a:prstGeom prst="rect">
              <a:avLst/>
            </a:prstGeom>
            <a:ln w="3175">
              <a:miter lim="400000"/>
            </a:ln>
            <a:effectLst/>
          </p:spPr>
        </p:pic>
      </p:grpSp>
      <p:sp>
        <p:nvSpPr>
          <p:cNvPr id="10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988991" y="1552173"/>
            <a:ext cx="3382662" cy="5952034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rgbClr val="FFFFFF"/>
                </a:solidFill>
              </a:defRPr>
            </a:lvl1pPr>
          </a:lstStyle>
          <a:p>
            <a:pPr lvl="0" algn="ctr"/>
            <a:r>
              <a:rPr lang="en-US" dirty="0"/>
              <a:t>Paste or insert image here.</a:t>
            </a:r>
          </a:p>
        </p:txBody>
      </p:sp>
      <p:sp>
        <p:nvSpPr>
          <p:cNvPr id="9" name="Shape 45"/>
          <p:cNvSpPr/>
          <p:nvPr userDrawn="1"/>
        </p:nvSpPr>
        <p:spPr>
          <a:xfrm flipV="1">
            <a:off x="6223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855825" y="2432848"/>
            <a:ext cx="9989875" cy="58901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5826" y="681421"/>
            <a:ext cx="9986373" cy="618302"/>
          </a:xfrm>
        </p:spPr>
        <p:txBody>
          <a:bodyPr anchor="t"/>
          <a:lstStyle>
            <a:lvl1pPr algn="l">
              <a:defRPr/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5" name="Slide Number Placeholder 5"/>
          <p:cNvSpPr>
            <a:spLocks noGrp="1" noChangeAspect="1"/>
          </p:cNvSpPr>
          <p:nvPr>
            <p:ph type="sldNum" sz="quarter" idx="11"/>
          </p:nvPr>
        </p:nvSpPr>
        <p:spPr>
          <a:xfrm>
            <a:off x="15115705" y="8628505"/>
            <a:ext cx="848129" cy="36576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31FA6-B0B4-9940-9B47-E6B3217006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5855826" y="1318735"/>
            <a:ext cx="9986373" cy="680041"/>
          </a:xfrm>
        </p:spPr>
        <p:txBody>
          <a:bodyPr anchor="t"/>
          <a:lstStyle>
            <a:lvl1pPr algn="l"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5" name="Shape 990"/>
          <p:cNvSpPr/>
          <p:nvPr userDrawn="1"/>
        </p:nvSpPr>
        <p:spPr>
          <a:xfrm>
            <a:off x="-3485964" y="2112948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Subtitle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6" name="Shape 992"/>
          <p:cNvSpPr/>
          <p:nvPr userDrawn="1"/>
        </p:nvSpPr>
        <p:spPr>
          <a:xfrm>
            <a:off x="-3485964" y="3231150"/>
            <a:ext cx="3341720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With Two Line Titles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move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top </a:t>
            </a:r>
            <a:b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</a:b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of Content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text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touch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975013" y="2090160"/>
            <a:ext cx="2898379" cy="1520686"/>
            <a:chOff x="-8347963" y="2090161"/>
            <a:chExt cx="8287549" cy="1520686"/>
          </a:xfrm>
        </p:grpSpPr>
        <p:cxnSp>
          <p:nvCxnSpPr>
            <p:cNvPr id="28" name="Straight Connector 27"/>
            <p:cNvCxnSpPr/>
            <p:nvPr userDrawn="1"/>
          </p:nvCxnSpPr>
          <p:spPr>
            <a:xfrm flipV="1">
              <a:off x="-6065688" y="2090161"/>
              <a:ext cx="6005274" cy="1606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-6065688" y="3229316"/>
              <a:ext cx="6005274" cy="0"/>
            </a:xfrm>
            <a:prstGeom prst="line">
              <a:avLst/>
            </a:prstGeom>
            <a:ln w="12700" cmpd="sng">
              <a:solidFill>
                <a:schemeClr val="accent3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-8347963" y="3610847"/>
              <a:ext cx="8287549" cy="0"/>
            </a:xfrm>
            <a:prstGeom prst="line">
              <a:avLst/>
            </a:prstGeom>
            <a:ln w="9525" cmpd="sng">
              <a:solidFill>
                <a:schemeClr val="bg2"/>
              </a:solidFill>
              <a:prstDash val="dash"/>
              <a:headEnd type="none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Shape 992"/>
          <p:cNvSpPr/>
          <p:nvPr userDrawn="1"/>
        </p:nvSpPr>
        <p:spPr>
          <a:xfrm>
            <a:off x="-3213861" y="3626354"/>
            <a:ext cx="3069619" cy="36385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With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Two Line Titles &amp;  Two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 Line </a:t>
            </a:r>
            <a:r>
              <a:rPr lang="en-US" sz="1200" dirty="0">
                <a:solidFill>
                  <a:srgbClr val="8C8C8C"/>
                </a:solidFill>
                <a:latin typeface="Helvetica Neue"/>
                <a:cs typeface="Helvetica Neue"/>
              </a:rPr>
              <a:t>Subtitles </a:t>
            </a:r>
          </a:p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move top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 of </a:t>
            </a:r>
            <a:r>
              <a:rPr lang="en-US" sz="1200" b="1" dirty="0">
                <a:solidFill>
                  <a:srgbClr val="8C8C8C"/>
                </a:solidFill>
                <a:latin typeface="Helvetica Neue"/>
                <a:cs typeface="Helvetica Neue"/>
              </a:rPr>
              <a:t>Conten</a:t>
            </a:r>
            <a:r>
              <a:rPr lang="en-US" sz="1200" b="1" baseline="0" dirty="0">
                <a:solidFill>
                  <a:srgbClr val="8C8C8C"/>
                </a:solidFill>
                <a:latin typeface="Helvetica Neue"/>
                <a:cs typeface="Helvetica Neue"/>
              </a:rPr>
              <a:t>t text </a:t>
            </a:r>
            <a:r>
              <a:rPr lang="en-US" sz="1200" baseline="0" dirty="0">
                <a:solidFill>
                  <a:srgbClr val="8C8C8C"/>
                </a:solidFill>
                <a:latin typeface="Helvetica Neue"/>
                <a:cs typeface="Helvetica Neue"/>
              </a:rPr>
              <a:t>to this Line</a:t>
            </a:r>
            <a:endParaRPr lang="en-US" sz="1200" b="1" dirty="0">
              <a:solidFill>
                <a:srgbClr val="8C8C8C"/>
              </a:solidFill>
              <a:latin typeface="Helvetica Neue"/>
              <a:cs typeface="Helvetica Neue"/>
            </a:endParaRPr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861888" y="8644225"/>
            <a:ext cx="8660720" cy="249822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22" name="Shape 990"/>
          <p:cNvSpPr/>
          <p:nvPr userDrawn="1"/>
        </p:nvSpPr>
        <p:spPr>
          <a:xfrm flipH="1">
            <a:off x="-3213861" y="4353303"/>
            <a:ext cx="3069619" cy="51159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3863" tIns="33863" rIns="33863" bIns="33863" anchor="ctr">
            <a:spAutoFit/>
          </a:bodyPr>
          <a:lstStyle/>
          <a:p>
            <a:pPr lvl="0" algn="r">
              <a:lnSpc>
                <a:spcPct val="80000"/>
              </a:lnSpc>
              <a:defRPr sz="1800">
                <a:solidFill>
                  <a:srgbClr val="000000"/>
                </a:solidFill>
              </a:defRPr>
            </a:pPr>
            <a:r>
              <a:rPr lang="en-US" sz="1200" b="0" baseline="0" dirty="0">
                <a:solidFill>
                  <a:srgbClr val="8C8C8C"/>
                </a:solidFill>
                <a:latin typeface="Helvetica Neue"/>
                <a:cs typeface="Helvetica Neue"/>
              </a:rPr>
              <a:t>Go to THEMES &gt; EDIT MASTER &gt; and delete these guides from master layout before sending document to clients. </a:t>
            </a:r>
          </a:p>
        </p:txBody>
      </p:sp>
    </p:spTree>
    <p:extLst>
      <p:ext uri="{BB962C8B-B14F-4D97-AF65-F5344CB8AC3E}">
        <p14:creationId xmlns:p14="http://schemas.microsoft.com/office/powerpoint/2010/main" val="51257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&amp;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47651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9" y="3504730"/>
            <a:ext cx="15686904" cy="2134549"/>
          </a:xfrm>
        </p:spPr>
        <p:txBody>
          <a:bodyPr anchor="ctr"/>
          <a:lstStyle>
            <a:lvl1pPr>
              <a:lnSpc>
                <a:spcPct val="90000"/>
              </a:lnSpc>
              <a:defRPr sz="4001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498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rid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2666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3439175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algn="ctr"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5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12957076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3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7842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2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6611727" y="2570164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6" name="Picture Placeholder 5"/>
          <p:cNvSpPr>
            <a:spLocks noGrp="1"/>
          </p:cNvSpPr>
          <p:nvPr>
            <p:ph type="pic" sz="quarter" idx="18" hasCustomPrompt="1"/>
          </p:nvPr>
        </p:nvSpPr>
        <p:spPr>
          <a:xfrm>
            <a:off x="2666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7" name="Picture Placeholder 5"/>
          <p:cNvSpPr>
            <a:spLocks noGrp="1"/>
          </p:cNvSpPr>
          <p:nvPr>
            <p:ph type="pic" sz="quarter" idx="19" hasCustomPrompt="1"/>
          </p:nvPr>
        </p:nvSpPr>
        <p:spPr>
          <a:xfrm>
            <a:off x="3439175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8" name="Picture Placeholder 5"/>
          <p:cNvSpPr>
            <a:spLocks noGrp="1"/>
          </p:cNvSpPr>
          <p:nvPr>
            <p:ph type="pic" sz="quarter" idx="20" hasCustomPrompt="1"/>
          </p:nvPr>
        </p:nvSpPr>
        <p:spPr>
          <a:xfrm>
            <a:off x="66117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39" name="Picture Placeholder 5"/>
          <p:cNvSpPr>
            <a:spLocks noGrp="1"/>
          </p:cNvSpPr>
          <p:nvPr>
            <p:ph type="pic" sz="quarter" idx="21" hasCustomPrompt="1"/>
          </p:nvPr>
        </p:nvSpPr>
        <p:spPr>
          <a:xfrm>
            <a:off x="9784227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40" name="Picture Placeholder 5"/>
          <p:cNvSpPr>
            <a:spLocks noGrp="1"/>
          </p:cNvSpPr>
          <p:nvPr>
            <p:ph type="pic" sz="quarter" idx="22" hasCustomPrompt="1"/>
          </p:nvPr>
        </p:nvSpPr>
        <p:spPr>
          <a:xfrm>
            <a:off x="12957076" y="5801597"/>
            <a:ext cx="3046116" cy="3092450"/>
          </a:xfrm>
          <a:solidFill>
            <a:schemeClr val="tx1"/>
          </a:solidFill>
          <a:ln>
            <a:solidFill>
              <a:srgbClr val="FFFFFF"/>
            </a:solidFill>
          </a:ln>
        </p:spPr>
        <p:txBody>
          <a:bodyPr anchor="ctr"/>
          <a:lstStyle>
            <a:lvl1pPr marL="0" marR="0" indent="0" algn="ctr" defTabSz="724836" rtl="0" eaLnBrk="1" fontAlgn="base" latinLnBrk="0" hangingPunct="1">
              <a:lnSpc>
                <a:spcPct val="100000"/>
              </a:lnSpc>
              <a:spcBef>
                <a:spcPts val="2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or paste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2272" y="756125"/>
            <a:ext cx="14631460" cy="6183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 hasCustomPrompt="1"/>
          </p:nvPr>
        </p:nvSpPr>
        <p:spPr>
          <a:xfrm>
            <a:off x="804596" y="1393436"/>
            <a:ext cx="14631458" cy="512064"/>
          </a:xfrm>
        </p:spPr>
        <p:txBody>
          <a:bodyPr anchor="t"/>
          <a:lstStyle>
            <a:lvl1pPr algn="ctr">
              <a:defRPr sz="3099" b="0" i="1">
                <a:solidFill>
                  <a:schemeClr val="tx2"/>
                </a:solidFill>
                <a:latin typeface="Georgia"/>
                <a:cs typeface="Georgia"/>
              </a:defRPr>
            </a:lvl1pPr>
          </a:lstStyle>
          <a:p>
            <a:pPr lvl="0"/>
            <a:r>
              <a:rPr lang="en-US" dirty="0"/>
              <a:t>Optional subtitle</a:t>
            </a:r>
          </a:p>
        </p:txBody>
      </p:sp>
    </p:spTree>
    <p:extLst>
      <p:ext uri="{BB962C8B-B14F-4D97-AF65-F5344CB8AC3E}">
        <p14:creationId xmlns:p14="http://schemas.microsoft.com/office/powerpoint/2010/main" val="16290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6222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-2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652968" y="4805317"/>
            <a:ext cx="7121441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8652968" y="3859929"/>
            <a:ext cx="7121441" cy="985988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67674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47123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2627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84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Half and Half 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100350" y="1819"/>
            <a:ext cx="8155650" cy="9144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7" y="4805317"/>
            <a:ext cx="7125149" cy="913842"/>
          </a:xfrm>
        </p:spPr>
        <p:txBody>
          <a:bodyPr lIns="0" rIns="0" anchor="t"/>
          <a:lstStyle>
            <a:lvl1pPr marL="0" indent="0" algn="ctr">
              <a:buNone/>
              <a:defRPr sz="3099" b="0" i="1" baseline="0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864811"/>
            <a:ext cx="7125152" cy="976226"/>
          </a:xfrm>
        </p:spPr>
        <p:txBody>
          <a:bodyPr lIns="0" rIns="0" anchor="b">
            <a:noAutofit/>
          </a:bodyPr>
          <a:lstStyle>
            <a:lvl1pPr algn="ctr">
              <a:defRPr sz="4999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3"/>
            <a:ext cx="8149429" cy="9153145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 or delete box for light grey background.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Shape 45"/>
          <p:cNvSpPr/>
          <p:nvPr userDrawn="1"/>
        </p:nvSpPr>
        <p:spPr>
          <a:xfrm flipV="1">
            <a:off x="8117244" y="3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28663" y="8644225"/>
            <a:ext cx="7157620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l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2"/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0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Half and Half Custom Image(R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rgbClr val="CDCBC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1" tIns="45716" rIns="91431" bIns="4571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500" dirty="0">
              <a:latin typeface="Arial"/>
              <a:cs typeface="Arial"/>
            </a:endParaRPr>
          </a:p>
        </p:txBody>
      </p:sp>
      <p:pic>
        <p:nvPicPr>
          <p:cNvPr id="13" name="Picture 12"/>
          <p:cNvPicPr>
            <a:picLocks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163" y="7828212"/>
            <a:ext cx="12190809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869" y="7843153"/>
            <a:ext cx="3884368" cy="43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asted-image.pdf"/>
          <p:cNvPicPr/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9391" y="1382526"/>
            <a:ext cx="3269558" cy="6725717"/>
          </a:xfrm>
          <a:prstGeom prst="rect">
            <a:avLst/>
          </a:prstGeom>
          <a:ln w="3175">
            <a:miter lim="400000"/>
          </a:ln>
          <a:effectLst/>
        </p:spPr>
      </p:pic>
      <p:pic>
        <p:nvPicPr>
          <p:cNvPr id="11" name="pasted-image.pdf"/>
          <p:cNvPicPr/>
          <p:nvPr userDrawn="1"/>
        </p:nvPicPr>
        <p:blipFill>
          <a:blip r:embed="rId5"/>
          <a:stretch>
            <a:fillRect/>
          </a:stretch>
        </p:blipFill>
        <p:spPr>
          <a:xfrm rot="16200000">
            <a:off x="6684607" y="-230946"/>
            <a:ext cx="6713083" cy="9964667"/>
          </a:xfrm>
          <a:prstGeom prst="rect">
            <a:avLst/>
          </a:prstGeom>
          <a:ln w="3175">
            <a:miter lim="400000"/>
          </a:ln>
          <a:effectLst/>
        </p:spPr>
      </p:pic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1589589" y="2213358"/>
            <a:ext cx="2817572" cy="5044859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42510" y="1731724"/>
            <a:ext cx="7994703" cy="6014201"/>
          </a:xfrm>
          <a:solidFill>
            <a:schemeClr val="tx1"/>
          </a:solidFill>
          <a:ln w="38100" cmpd="sng">
            <a:solidFill>
              <a:schemeClr val="tx2"/>
            </a:solidFill>
          </a:ln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</p:spTree>
    <p:extLst>
      <p:ext uri="{BB962C8B-B14F-4D97-AF65-F5344CB8AC3E}">
        <p14:creationId xmlns:p14="http://schemas.microsoft.com/office/powerpoint/2010/main" val="254714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e with Copy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2C61908-C50C-360D-C6A1-FA8540172535}"/>
              </a:ext>
            </a:extLst>
          </p:cNvPr>
          <p:cNvGrpSpPr/>
          <p:nvPr userDrawn="1"/>
        </p:nvGrpSpPr>
        <p:grpSpPr>
          <a:xfrm>
            <a:off x="6504776" y="2948627"/>
            <a:ext cx="3246449" cy="3246750"/>
            <a:chOff x="6508145" y="2957911"/>
            <a:chExt cx="3246767" cy="3246751"/>
          </a:xfrm>
        </p:grpSpPr>
        <p:sp>
          <p:nvSpPr>
            <p:cNvPr id="8" name="Shape 6">
              <a:extLst>
                <a:ext uri="{FF2B5EF4-FFF2-40B4-BE49-F238E27FC236}">
                  <a16:creationId xmlns:a16="http://schemas.microsoft.com/office/drawing/2014/main" id="{BD10F41E-6D0B-26C2-8A78-D5F4D0BFEE5C}"/>
                </a:ext>
              </a:extLst>
            </p:cNvPr>
            <p:cNvSpPr/>
            <p:nvPr userDrawn="1"/>
          </p:nvSpPr>
          <p:spPr>
            <a:xfrm>
              <a:off x="6508145" y="2957911"/>
              <a:ext cx="3246767" cy="3246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3E3EAFB-6A66-B6B1-7661-728804BFF10F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7215340" y="3657600"/>
              <a:ext cx="1826908" cy="1828800"/>
              <a:chOff x="7588313" y="1736166"/>
              <a:chExt cx="1075492" cy="1076606"/>
            </a:xfrm>
          </p:grpSpPr>
          <p:sp>
            <p:nvSpPr>
              <p:cNvPr id="10" name="Shape 29">
                <a:extLst>
                  <a:ext uri="{FF2B5EF4-FFF2-40B4-BE49-F238E27FC236}">
                    <a16:creationId xmlns:a16="http://schemas.microsoft.com/office/drawing/2014/main" id="{0D119D54-F695-5B43-9F2A-66CF0C3FABDC}"/>
                  </a:ext>
                </a:extLst>
              </p:cNvPr>
              <p:cNvSpPr/>
              <p:nvPr userDrawn="1"/>
            </p:nvSpPr>
            <p:spPr>
              <a:xfrm>
                <a:off x="7592197" y="1741169"/>
                <a:ext cx="1071608" cy="10716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</a:path>
                </a:pathLst>
              </a:custGeom>
              <a:solidFill>
                <a:srgbClr val="FFFFFF"/>
              </a:solidFill>
              <a:ln w="3175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lvl="0" algn="ctr" defTabSz="457126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sz="2999"/>
              </a:p>
            </p:txBody>
          </p:sp>
          <p:pic>
            <p:nvPicPr>
              <p:cNvPr id="11" name="Picture 10" descr="A picture containing text, sign, clipart&#10;&#10;Description automatically generated">
                <a:extLst>
                  <a:ext uri="{FF2B5EF4-FFF2-40B4-BE49-F238E27FC236}">
                    <a16:creationId xmlns:a16="http://schemas.microsoft.com/office/drawing/2014/main" id="{0AD113CA-0350-349C-1117-9CCF0D6A5AE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/>
              <a:stretch>
                <a:fillRect/>
              </a:stretch>
            </p:blipFill>
            <p:spPr>
              <a:xfrm>
                <a:off x="7588313" y="1736166"/>
                <a:ext cx="1069848" cy="106984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52529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Gray Title Slide"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body" sz="quarter" idx="13"/>
          </p:nvPr>
        </p:nvSpPr>
        <p:spPr>
          <a:xfrm>
            <a:off x="812802" y="6782770"/>
            <a:ext cx="14630400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name here</a:t>
            </a:r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812801" y="7412918"/>
            <a:ext cx="11523134" cy="77557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5466"/>
              </a:lnSpc>
              <a:spcBef>
                <a:spcPts val="0"/>
              </a:spcBef>
              <a:defRPr sz="3600">
                <a:solidFill>
                  <a:srgbClr val="A9A9A9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Your title here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812802" y="3731139"/>
            <a:ext cx="14630400" cy="1326298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lnSpc>
                <a:spcPts val="10132"/>
              </a:lnSpc>
              <a:spcBef>
                <a:spcPts val="0"/>
              </a:spcBef>
              <a:defRPr sz="7499">
                <a:solidFill>
                  <a:srgbClr val="C0C0C0"/>
                </a:solidFill>
                <a:uFillTx/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6"/>
          </p:nvPr>
        </p:nvSpPr>
        <p:spPr>
          <a:xfrm>
            <a:off x="812802" y="4960381"/>
            <a:ext cx="14630400" cy="97742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marR="0" algn="l" defTabSz="431754">
              <a:spcBef>
                <a:spcPts val="0"/>
              </a:spcBef>
              <a:defRPr sz="5998">
                <a:solidFill>
                  <a:srgbClr val="C9232C"/>
                </a:solidFill>
                <a:uFill>
                  <a:solidFill>
                    <a:srgbClr val="A9A9A9"/>
                  </a:solidFill>
                </a:u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dirty="0"/>
              <a:t>Subtitle</a:t>
            </a:r>
          </a:p>
        </p:txBody>
      </p:sp>
      <p:pic>
        <p:nvPicPr>
          <p:cNvPr id="23" name="pasted-image.pdf"/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3009206" y="5896376"/>
            <a:ext cx="2291888" cy="2292112"/>
          </a:xfrm>
          <a:prstGeom prst="rect">
            <a:avLst/>
          </a:prstGeom>
          <a:ln w="25400"/>
        </p:spPr>
      </p:pic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030240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 (Half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5217983"/>
            <a:ext cx="15229573" cy="113514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6345345"/>
            <a:ext cx="15229570" cy="913861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7777208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8183993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7" name="Shape 430"/>
          <p:cNvSpPr/>
          <p:nvPr userDrawn="1"/>
        </p:nvSpPr>
        <p:spPr>
          <a:xfrm>
            <a:off x="-25396" y="4573355"/>
            <a:ext cx="16305209" cy="2"/>
          </a:xfrm>
          <a:prstGeom prst="line">
            <a:avLst/>
          </a:prstGeom>
          <a:ln w="19050">
            <a:solidFill>
              <a:srgbClr val="A8A49D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6885D-6D23-9739-959C-FEDE1C0A0FA9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" y="-19990"/>
            <a:ext cx="16302160" cy="4599433"/>
          </a:xfrm>
          <a:prstGeom prst="rect">
            <a:avLst/>
          </a:prstGeom>
        </p:spPr>
      </p:pic>
      <p:pic>
        <p:nvPicPr>
          <p:cNvPr id="16" name="Picture 15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0F5524DE-BEBB-A928-BDEA-8CACCE5A61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65287" y="1690009"/>
            <a:ext cx="9143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57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D084AA-9B4D-E0B5-C124-48E72DCD43EE}"/>
              </a:ext>
            </a:extLst>
          </p:cNvPr>
          <p:cNvGrpSpPr/>
          <p:nvPr userDrawn="1"/>
        </p:nvGrpSpPr>
        <p:grpSpPr>
          <a:xfrm>
            <a:off x="7587573" y="1736166"/>
            <a:ext cx="1075387" cy="1076606"/>
            <a:chOff x="7588313" y="1736166"/>
            <a:chExt cx="1075492" cy="1076606"/>
          </a:xfrm>
        </p:grpSpPr>
        <p:sp>
          <p:nvSpPr>
            <p:cNvPr id="9" name="Shape 29"/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1" name="Picture 10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046E1C39-7389-6CEC-365F-372607B6C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54941"/>
            <a:ext cx="15229573" cy="1095433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537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61280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7E37DFB-E956-32D6-3921-E941CF87AC42}"/>
              </a:ext>
            </a:extLst>
          </p:cNvPr>
          <p:cNvGrpSpPr/>
          <p:nvPr userDrawn="1"/>
        </p:nvGrpSpPr>
        <p:grpSpPr>
          <a:xfrm>
            <a:off x="6244657" y="1749724"/>
            <a:ext cx="1075387" cy="1076606"/>
            <a:chOff x="7588313" y="1736166"/>
            <a:chExt cx="1075492" cy="1076606"/>
          </a:xfrm>
        </p:grpSpPr>
        <p:sp>
          <p:nvSpPr>
            <p:cNvPr id="15" name="Shape 29">
              <a:extLst>
                <a:ext uri="{FF2B5EF4-FFF2-40B4-BE49-F238E27FC236}">
                  <a16:creationId xmlns:a16="http://schemas.microsoft.com/office/drawing/2014/main" id="{591B1FE8-4074-AFBF-E12E-8A898343ED78}"/>
                </a:ext>
              </a:extLst>
            </p:cNvPr>
            <p:cNvSpPr/>
            <p:nvPr userDrawn="1"/>
          </p:nvSpPr>
          <p:spPr>
            <a:xfrm>
              <a:off x="7592197" y="1741169"/>
              <a:ext cx="1071608" cy="1071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</a:path>
              </a:pathLst>
            </a:custGeom>
            <a:solidFill>
              <a:srgbClr val="FFFFFF"/>
            </a:solidFill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0" algn="ctr" defTabSz="457126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/>
            </a:p>
          </p:txBody>
        </p:sp>
        <p:pic>
          <p:nvPicPr>
            <p:cNvPr id="16" name="Picture 15" descr="A picture containing text, sign, clipart&#10;&#10;Description automatically generated">
              <a:extLst>
                <a:ext uri="{FF2B5EF4-FFF2-40B4-BE49-F238E27FC236}">
                  <a16:creationId xmlns:a16="http://schemas.microsoft.com/office/drawing/2014/main" id="{D8D839F8-2AF1-97C1-3783-2FDDF8D453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7588313" y="1736166"/>
              <a:ext cx="1069848" cy="10698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938618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5054546"/>
            <a:ext cx="15229570" cy="922980"/>
          </a:xfrm>
        </p:spPr>
        <p:txBody>
          <a:bodyPr lIns="0" rIns="0"/>
          <a:lstStyle>
            <a:lvl1pPr marL="0" indent="0" algn="ctr">
              <a:buNone/>
              <a:defRPr sz="4501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274662" y="6486641"/>
            <a:ext cx="9706682" cy="394612"/>
          </a:xfrm>
        </p:spPr>
        <p:txBody>
          <a:bodyPr anchor="ctr"/>
          <a:lstStyle>
            <a:lvl1pPr marL="0" indent="0" algn="ctr">
              <a:buNone/>
              <a:defRPr sz="2599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 hasCustomPrompt="1"/>
          </p:nvPr>
        </p:nvSpPr>
        <p:spPr>
          <a:xfrm>
            <a:off x="3268326" y="6908369"/>
            <a:ext cx="9719352" cy="367909"/>
          </a:xfrm>
        </p:spPr>
        <p:txBody>
          <a:bodyPr anchor="t"/>
          <a:lstStyle>
            <a:lvl1pPr algn="ctr">
              <a:defRPr sz="2000" b="0">
                <a:solidFill>
                  <a:srgbClr val="98938A"/>
                </a:solidFill>
                <a:latin typeface="Helvetica Neue"/>
                <a:cs typeface="Helvetica Neue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Shape 29"/>
          <p:cNvSpPr/>
          <p:nvPr userDrawn="1"/>
        </p:nvSpPr>
        <p:spPr>
          <a:xfrm flipV="1">
            <a:off x="8127208" y="1777075"/>
            <a:ext cx="1" cy="986453"/>
          </a:xfrm>
          <a:prstGeom prst="line">
            <a:avLst/>
          </a:prstGeom>
          <a:ln w="12700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8977835" y="1634814"/>
            <a:ext cx="2873862" cy="1319573"/>
          </a:xfrm>
          <a:solidFill>
            <a:srgbClr val="FFFFFF"/>
          </a:solidFill>
        </p:spPr>
        <p:txBody>
          <a:bodyPr anchor="ctr"/>
          <a:lstStyle>
            <a:lvl1pPr algn="ctr">
              <a:defRPr sz="1399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Logo Here</a:t>
            </a:r>
          </a:p>
        </p:txBody>
      </p:sp>
    </p:spTree>
    <p:extLst>
      <p:ext uri="{BB962C8B-B14F-4D97-AF65-F5344CB8AC3E}">
        <p14:creationId xmlns:p14="http://schemas.microsoft.com/office/powerpoint/2010/main" val="284119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rgbClr val="98938A"/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249277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Slide (Re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7659" y="4873712"/>
            <a:ext cx="15229570" cy="932210"/>
          </a:xfrm>
        </p:spPr>
        <p:txBody>
          <a:bodyPr lIns="0" rIns="0"/>
          <a:lstStyle>
            <a:lvl1pPr marL="0" indent="0" algn="ctr">
              <a:buNone/>
              <a:defRPr sz="4299" b="0" i="1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07661" y="3767329"/>
            <a:ext cx="15229573" cy="1106388"/>
          </a:xfrm>
        </p:spPr>
        <p:txBody>
          <a:bodyPr lIns="0" rIns="0" anchor="ctr">
            <a:noAutofit/>
          </a:bodyPr>
          <a:lstStyle>
            <a:lvl1pPr algn="ctr">
              <a:defRPr sz="6999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3" name="Picture 12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9DAE67E7-4826-5153-1270-A9F0098B9FA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706434" y="1647177"/>
            <a:ext cx="832023" cy="8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49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Righ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8125621" y="4"/>
            <a:ext cx="8149429" cy="914218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00235" y="4865081"/>
            <a:ext cx="6791100" cy="913842"/>
          </a:xfrm>
        </p:spPr>
        <p:txBody>
          <a:bodyPr lIns="0" rIns="0" anchor="t"/>
          <a:lstStyle>
            <a:lvl1pPr marL="0" indent="0" algn="r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00235" y="3754907"/>
            <a:ext cx="6791100" cy="1106388"/>
          </a:xfrm>
        </p:spPr>
        <p:txBody>
          <a:bodyPr lIns="0" rIns="0" anchor="b">
            <a:noAutofit/>
          </a:bodyPr>
          <a:lstStyle>
            <a:lvl1pPr algn="r">
              <a:defRPr sz="6999" baseline="0">
                <a:solidFill>
                  <a:schemeClr val="bg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8125621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33755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Left + Custom Image (Half)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terest Template_BC.001.jpg"/>
          <p:cNvPicPr>
            <a:picLocks noChangeAspect="1"/>
          </p:cNvPicPr>
          <p:nvPr userDrawn="1"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0" y="0"/>
            <a:ext cx="16254412" cy="9144000"/>
          </a:xfrm>
          <a:prstGeom prst="rect">
            <a:avLst/>
          </a:prstGeom>
        </p:spPr>
      </p:pic>
      <p:sp>
        <p:nvSpPr>
          <p:cNvPr id="12" name="Shape 45"/>
          <p:cNvSpPr/>
          <p:nvPr userDrawn="1"/>
        </p:nvSpPr>
        <p:spPr>
          <a:xfrm flipV="1">
            <a:off x="8129192" y="1822"/>
            <a:ext cx="1" cy="9140363"/>
          </a:xfrm>
          <a:prstGeom prst="line">
            <a:avLst/>
          </a:prstGeom>
          <a:ln w="19050" cmpd="sng">
            <a:solidFill>
              <a:srgbClr val="D6D3CB"/>
            </a:solidFill>
            <a:miter lim="400000"/>
          </a:ln>
        </p:spPr>
        <p:txBody>
          <a:bodyPr lIns="0" tIns="0" rIns="0" bIns="0" anchor="ctr"/>
          <a:lstStyle/>
          <a:p>
            <a:pPr lvl="0" algn="ctr">
              <a:defRPr sz="2800">
                <a:solidFill>
                  <a:srgbClr val="202020"/>
                </a:solidFill>
                <a:latin typeface="Palatino"/>
                <a:ea typeface="Palatino"/>
                <a:cs typeface="Palatino"/>
                <a:sym typeface="Palatino"/>
              </a:defRPr>
            </a:pPr>
            <a:endParaRPr sz="280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1"/>
            <a:ext cx="8149429" cy="9142412"/>
          </a:xfrm>
          <a:solidFill>
            <a:schemeClr val="tx1"/>
          </a:solidFill>
        </p:spPr>
        <p:txBody>
          <a:bodyPr anchor="ctr"/>
          <a:lstStyle>
            <a:lvl1pPr algn="ctr">
              <a:defRPr b="0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Paste or insert image here.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80445D-34FB-174A-9FD4-7742686F20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998248" y="4865081"/>
            <a:ext cx="6791100" cy="913842"/>
          </a:xfrm>
        </p:spPr>
        <p:txBody>
          <a:bodyPr lIns="0" rIns="0" anchor="t"/>
          <a:lstStyle>
            <a:lvl1pPr marL="0" indent="0" algn="l">
              <a:buNone/>
              <a:defRPr sz="4299" b="0" i="1" baseline="0">
                <a:solidFill>
                  <a:schemeClr val="tx2">
                    <a:lumMod val="20000"/>
                    <a:lumOff val="80000"/>
                  </a:schemeClr>
                </a:solidFill>
                <a:latin typeface="Georgia"/>
                <a:cs typeface="Georgia"/>
              </a:defRPr>
            </a:lvl1pPr>
            <a:lvl2pPr marL="725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11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766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02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277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533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78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04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8998248" y="3754907"/>
            <a:ext cx="6791100" cy="1106388"/>
          </a:xfrm>
        </p:spPr>
        <p:txBody>
          <a:bodyPr lIns="0" rIns="0" anchor="b">
            <a:noAutofit/>
          </a:bodyPr>
          <a:lstStyle>
            <a:lvl1pPr algn="l">
              <a:defRPr sz="6999" baseline="0">
                <a:solidFill>
                  <a:srgbClr val="FFFFFF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/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2511421518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 noChangeAspect="1"/>
          </p:cNvSpPr>
          <p:nvPr>
            <p:ph type="sldNum" sz="quarter" idx="4"/>
          </p:nvPr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 vert="horz" lIns="145134" tIns="72567" rIns="145134" bIns="72567" rtlCol="0" anchor="ctr"/>
          <a:lstStyle>
            <a:lvl1pPr algn="r" defTabSz="725552" fontAlgn="auto">
              <a:spcBef>
                <a:spcPts val="0"/>
              </a:spcBef>
              <a:spcAft>
                <a:spcPts val="0"/>
              </a:spcAft>
              <a:defRPr sz="2600">
                <a:solidFill>
                  <a:schemeClr val="bg2">
                    <a:lumMod val="10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fld id="{4583BFC3-4EDA-3B43-A9AC-FE20F947D31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68957" y="2484160"/>
            <a:ext cx="14771147" cy="5504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12272" y="622018"/>
            <a:ext cx="14631460" cy="90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145134" tIns="72567" rIns="145134" bIns="7256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4606" y="8644225"/>
            <a:ext cx="9526793" cy="249822"/>
          </a:xfrm>
          <a:prstGeom prst="rect">
            <a:avLst/>
          </a:prstGeom>
        </p:spPr>
        <p:txBody>
          <a:bodyPr vert="horz" lIns="145134" tIns="72567" rIns="145134" bIns="72567" rtlCol="0" anchor="b"/>
          <a:lstStyle>
            <a:lvl1pPr algn="ctr" defTabSz="725552" fontAlgn="auto">
              <a:spcBef>
                <a:spcPts val="0"/>
              </a:spcBef>
              <a:spcAft>
                <a:spcPts val="0"/>
              </a:spcAft>
              <a:defRPr sz="1101">
                <a:solidFill>
                  <a:schemeClr val="tx1">
                    <a:tint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</a:lstStyle>
          <a:p>
            <a:pPr>
              <a:defRPr/>
            </a:pPr>
            <a:r>
              <a:rPr lang="en-US"/>
              <a:t>Source: comScore, internal data</a:t>
            </a:r>
            <a:endParaRPr lang="en-US" dirty="0"/>
          </a:p>
        </p:txBody>
      </p:sp>
      <p:sp>
        <p:nvSpPr>
          <p:cNvPr id="49" name="Shape 171"/>
          <p:cNvSpPr/>
          <p:nvPr userDrawn="1"/>
        </p:nvSpPr>
        <p:spPr>
          <a:xfrm>
            <a:off x="808487" y="8640234"/>
            <a:ext cx="887977" cy="18466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200" b="1">
                <a:solidFill>
                  <a:srgbClr val="BD081C"/>
                </a:solidFill>
                <a:latin typeface="+mj-lt"/>
                <a:ea typeface="+mj-ea"/>
                <a:cs typeface="+mj-cs"/>
                <a:sym typeface="Helvetica Neue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1200" b="1" dirty="0">
                <a:solidFill>
                  <a:schemeClr val="accent1"/>
                </a:solidFill>
                <a:latin typeface="Helvetica Neue"/>
                <a:cs typeface="Helvetica Neue"/>
              </a:rPr>
              <a:t>Confidential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668960" y="8616413"/>
            <a:ext cx="1312048" cy="2776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7" r:id="rId2"/>
    <p:sldLayoutId id="2147483696" r:id="rId3"/>
    <p:sldLayoutId id="2147483698" r:id="rId4"/>
    <p:sldLayoutId id="2147483699" r:id="rId5"/>
    <p:sldLayoutId id="2147483700" r:id="rId6"/>
    <p:sldLayoutId id="2147483704" r:id="rId7"/>
    <p:sldLayoutId id="2147483743" r:id="rId8"/>
    <p:sldLayoutId id="2147483764" r:id="rId9"/>
    <p:sldLayoutId id="2147483702" r:id="rId10"/>
    <p:sldLayoutId id="2147483727" r:id="rId11"/>
    <p:sldLayoutId id="2147483687" r:id="rId12"/>
    <p:sldLayoutId id="2147483712" r:id="rId13"/>
    <p:sldLayoutId id="2147483706" r:id="rId14"/>
    <p:sldLayoutId id="2147483713" r:id="rId15"/>
    <p:sldLayoutId id="2147483714" r:id="rId16"/>
    <p:sldLayoutId id="2147483715" r:id="rId17"/>
    <p:sldLayoutId id="2147483716" r:id="rId18"/>
    <p:sldLayoutId id="2147483767" r:id="rId19"/>
    <p:sldLayoutId id="2147483766" r:id="rId20"/>
    <p:sldLayoutId id="2147483768" r:id="rId21"/>
    <p:sldLayoutId id="2147483769" r:id="rId22"/>
    <p:sldLayoutId id="2147483707" r:id="rId23"/>
    <p:sldLayoutId id="2147483722" r:id="rId24"/>
    <p:sldLayoutId id="2147483724" r:id="rId25"/>
    <p:sldLayoutId id="2147483723" r:id="rId26"/>
    <p:sldLayoutId id="2147483729" r:id="rId27"/>
    <p:sldLayoutId id="2147483765" r:id="rId28"/>
    <p:sldLayoutId id="2147483771" r:id="rId2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hf hdr="0" ftr="0" dt="0"/>
  <p:txStyles>
    <p:titleStyle>
      <a:lvl1pPr algn="ctr" defTabSz="724836" rtl="0" fontAlgn="base">
        <a:lnSpc>
          <a:spcPct val="80000"/>
        </a:lnSpc>
        <a:spcBef>
          <a:spcPct val="0"/>
        </a:spcBef>
        <a:spcAft>
          <a:spcPct val="0"/>
        </a:spcAft>
        <a:defRPr sz="4999" b="1" kern="1200">
          <a:solidFill>
            <a:schemeClr val="tx1"/>
          </a:solidFill>
          <a:latin typeface="Helvetica Neue"/>
          <a:ea typeface="ＭＳ Ｐゴシック" charset="0"/>
          <a:cs typeface="Helvetica Neue"/>
        </a:defRPr>
      </a:lvl1pPr>
      <a:lvl2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l" defTabSz="724836" rtl="0" fontAlgn="base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507911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1015826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523740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2031654" algn="l" defTabSz="724836" rtl="0" eaLnBrk="1" fontAlgn="base" hangingPunct="1">
        <a:spcBef>
          <a:spcPct val="0"/>
        </a:spcBef>
        <a:spcAft>
          <a:spcPct val="0"/>
        </a:spcAft>
        <a:defRPr sz="6999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0" indent="0" algn="l" defTabSz="724836" rtl="0" fontAlgn="base">
        <a:lnSpc>
          <a:spcPct val="90000"/>
        </a:lnSpc>
        <a:spcBef>
          <a:spcPts val="2000"/>
        </a:spcBef>
        <a:spcAft>
          <a:spcPct val="0"/>
        </a:spcAft>
        <a:buFont typeface="Arial" charset="0"/>
        <a:buNone/>
        <a:defRPr sz="2999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1pPr>
      <a:lvl2pPr marL="299989" indent="-299989" algn="l" defTabSz="724836" rtl="0" fontAlgn="base">
        <a:lnSpc>
          <a:spcPct val="90000"/>
        </a:lnSpc>
        <a:spcBef>
          <a:spcPts val="999"/>
        </a:spcBef>
        <a:spcAft>
          <a:spcPts val="599"/>
        </a:spcAft>
        <a:buFont typeface="Arial"/>
        <a:buChar char="•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2pPr>
      <a:lvl3pPr marL="744418" indent="-355540" algn="l" defTabSz="744418" rtl="0" fontAlgn="base">
        <a:lnSpc>
          <a:spcPct val="90000"/>
        </a:lnSpc>
        <a:spcBef>
          <a:spcPts val="999"/>
        </a:spcBef>
        <a:spcAft>
          <a:spcPts val="599"/>
        </a:spcAft>
        <a:buFont typeface="Wingdings" charset="2"/>
        <a:buChar char="–"/>
        <a:defRPr sz="25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3pPr>
      <a:lvl4pPr marL="1138055" indent="-36030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4pPr>
      <a:lvl5pPr marL="1141230" indent="-342845" algn="l" defTabSz="724836" rtl="0" fontAlgn="base">
        <a:lnSpc>
          <a:spcPct val="90000"/>
        </a:lnSpc>
        <a:spcBef>
          <a:spcPts val="999"/>
        </a:spcBef>
        <a:spcAft>
          <a:spcPct val="0"/>
        </a:spcAft>
        <a:buFont typeface="Arial"/>
        <a:buChar char="•"/>
        <a:tabLst/>
        <a:defRPr sz="2000" b="0" i="0" kern="1200">
          <a:solidFill>
            <a:srgbClr val="4C4C4C"/>
          </a:solidFill>
          <a:latin typeface="Helvetica Neue"/>
          <a:ea typeface="ＭＳ Ｐゴシック" charset="0"/>
          <a:cs typeface="Helvetica Neue"/>
        </a:defRPr>
      </a:lvl5pPr>
      <a:lvl6pPr marL="3990546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16100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41654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67209" indent="-362776" algn="l" defTabSz="72555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72555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451107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217666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02215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627769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353322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5078876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804430" algn="l" defTabSz="725552" rtl="0" eaLnBrk="1" latinLnBrk="0" hangingPunct="1"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9.02252.pdf" TargetMode="External"/><Relationship Id="rId2" Type="http://schemas.openxmlformats.org/officeDocument/2006/relationships/hyperlink" Target="https://arxiv.org/pdf/2005.11401.pdf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ai.google.com/research/NaturalQuestion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10" Type="http://schemas.openxmlformats.org/officeDocument/2006/relationships/image" Target="../media/image440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5.14002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kenlg-tutorial.github.io/" TargetMode="External"/><Relationship Id="rId2" Type="http://schemas.openxmlformats.org/officeDocument/2006/relationships/hyperlink" Target="https://github.com/wyu97/KENLG-Reading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knowledge-nlp.github.io/kdd2023/" TargetMode="External"/><Relationship Id="rId4" Type="http://schemas.openxmlformats.org/officeDocument/2006/relationships/hyperlink" Target="https://knowledge-nlp.github.io/aaai2023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10" Type="http://schemas.openxmlformats.org/officeDocument/2006/relationships/image" Target="../media/image43.pn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6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2-ND" TargetMode="External"/><Relationship Id="rId2" Type="http://schemas.openxmlformats.org/officeDocument/2006/relationships/hyperlink" Target="http://www.meng-jiang.com/lab.html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7.wdp"/><Relationship Id="rId5" Type="http://schemas.openxmlformats.org/officeDocument/2006/relationships/image" Target="../media/image60.png"/><Relationship Id="rId4" Type="http://schemas.openxmlformats.org/officeDocument/2006/relationships/hyperlink" Target="mailto:mjiang2@nd.ed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xfrm>
            <a:off x="812802" y="6035870"/>
            <a:ext cx="14630400" cy="1522176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</a:rPr>
              <a:t>Meng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Jiang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zh-CN" altLang="en-US" b="1" dirty="0">
                <a:solidFill>
                  <a:schemeClr val="bg1"/>
                </a:solidFill>
                <a:latin typeface="Kaiti TC" panose="02010600040101010101" pitchFamily="2" charset="-120"/>
                <a:ea typeface="Kaiti TC" panose="02010600040101010101" pitchFamily="2" charset="-120"/>
              </a:rPr>
              <a:t>蒋 朦</a:t>
            </a:r>
            <a:endParaRPr lang="en-US" altLang="zh-CN" b="1" dirty="0">
              <a:solidFill>
                <a:schemeClr val="bg1"/>
              </a:solidFill>
              <a:latin typeface="Kaiti TC" panose="02010600040101010101" pitchFamily="2" charset="-120"/>
              <a:ea typeface="Kaiti TC" panose="02010600040101010101" pitchFamily="2" charset="-120"/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Department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Computer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Science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Engineering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2" name="Shape 142"/>
          <p:cNvSpPr>
            <a:spLocks noGrp="1"/>
          </p:cNvSpPr>
          <p:nvPr>
            <p:ph type="body" idx="14"/>
          </p:nvPr>
        </p:nvSpPr>
        <p:spPr>
          <a:xfrm>
            <a:off x="812800" y="7412643"/>
            <a:ext cx="11523135" cy="775494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University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of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Notre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Dame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43" name="Shape 143"/>
          <p:cNvSpPr>
            <a:spLocks noGrp="1"/>
          </p:cNvSpPr>
          <p:nvPr>
            <p:ph type="body" idx="15"/>
          </p:nvPr>
        </p:nvSpPr>
        <p:spPr>
          <a:xfrm>
            <a:off x="812802" y="2320656"/>
            <a:ext cx="14630400" cy="2736737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Effective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and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Efficient</a:t>
            </a:r>
          </a:p>
          <a:p>
            <a:pPr algn="ctr"/>
            <a:r>
              <a:rPr lang="en-US" altLang="zh-CN" sz="8797" b="1" dirty="0">
                <a:solidFill>
                  <a:schemeClr val="bg1"/>
                </a:solidFill>
              </a:rPr>
              <a:t>Knowledge-Intensive</a:t>
            </a:r>
            <a:r>
              <a:rPr lang="zh-CN" altLang="en-US" sz="8797" b="1" dirty="0">
                <a:solidFill>
                  <a:schemeClr val="bg1"/>
                </a:solidFill>
              </a:rPr>
              <a:t> </a:t>
            </a:r>
            <a:r>
              <a:rPr lang="en-US" altLang="zh-CN" sz="8797" b="1" dirty="0">
                <a:solidFill>
                  <a:schemeClr val="bg1"/>
                </a:solidFill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120735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B0DDBD-41C1-EFEE-D743-CE858D2A9D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CD2394-B2D1-0C9B-9FB6-79962F25F282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441155A-6455-2C2C-A7F4-CF2A3A142DD7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42A0FA-0C22-D87F-7402-42F94DB19C80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980D549B-C376-3E82-C4DB-08243FAEED55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8D95BD-6D03-5A3C-A275-D4B816857EC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AEA1A-CCE6-593E-DDCC-35B27701B609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E68141A-F0D4-0DFA-FC81-5A81B8141407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1E7DC83-4BF2-67B6-8A81-E6710E1878E6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Elbow Connector 13">
              <a:extLst>
                <a:ext uri="{FF2B5EF4-FFF2-40B4-BE49-F238E27FC236}">
                  <a16:creationId xmlns:a16="http://schemas.microsoft.com/office/drawing/2014/main" id="{86DC7134-26BF-9B62-1EBC-0D08C02BF078}"/>
                </a:ext>
              </a:extLst>
            </p:cNvPr>
            <p:cNvCxnSpPr>
              <a:stCxn id="9" idx="0"/>
              <a:endCxn id="6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77A7628B-4807-5A54-1D97-7D455077501E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9D5EC42-B423-C6F9-2F95-718590E818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1BDA3D9A-26F5-4660-B487-38C7AEC34A7F}"/>
                </a:ext>
              </a:extLst>
            </p:cNvPr>
            <p:cNvCxnSpPr>
              <a:cxnSpLocks/>
              <a:stCxn id="7" idx="2"/>
              <a:endCxn id="15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8BBDE32D-6979-E41A-449E-6AFA539C65EE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76F1BCAF-7A05-F9B5-C9B5-256988AF2B68}"/>
              </a:ext>
            </a:extLst>
          </p:cNvPr>
          <p:cNvSpPr/>
          <p:nvPr/>
        </p:nvSpPr>
        <p:spPr>
          <a:xfrm>
            <a:off x="237947" y="2425335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Data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rgbClr val="C00000"/>
                </a:solidFill>
                <a:latin typeface="Helvetica Neue"/>
                <a:cs typeface="Helvetica Neue"/>
              </a:rPr>
              <a:t>faster</a:t>
            </a:r>
            <a:r>
              <a:rPr lang="en-US" altLang="zh-CN" sz="3200" dirty="0">
                <a:latin typeface="Helvetica Neue"/>
                <a:cs typeface="Helvetica Neue"/>
              </a:rPr>
              <a:t>?</a:t>
            </a:r>
            <a:endParaRPr lang="en-US" sz="3200" dirty="0"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7C974B-9E8A-B49C-19C1-38BEF3C231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849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3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3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7E6C6F-A35D-44C6-CE83-00791A1C1075}"/>
              </a:ext>
            </a:extLst>
          </p:cNvPr>
          <p:cNvSpPr/>
          <p:nvPr/>
        </p:nvSpPr>
        <p:spPr>
          <a:xfrm>
            <a:off x="7473841" y="2292819"/>
            <a:ext cx="8584935" cy="1690790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09FF86E-672F-CC11-F9EC-C8BAAEAE6A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FBCC2D0-B9BC-47AC-ED71-26068D3C6D2E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F64C3E4A-EA55-C3BD-71BB-866C94316EE1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ABE647E-3902-2B41-76C8-B94085F6FDFE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A43125-0424-9318-D35F-CFA08FA8E164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1886164-80C7-3EBA-3754-56ED9CE83326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68365C3-CE64-671A-DA1F-362A1828B6A0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8DD7843-C8FD-C87A-ECEE-A19386B394EF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6058FB0-2C2D-368B-D3A2-6CFF80D6966A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55A13F8-6254-8DEE-AA27-F28480E70AF5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92DD2BD4-F7F5-2F2A-4637-5C67FAFB4B4C}"/>
                </a:ext>
              </a:extLst>
            </p:cNvPr>
            <p:cNvCxnSpPr>
              <a:stCxn id="25" idx="0"/>
              <a:endCxn id="22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9F619BA-AE66-B888-DBEB-EDC86CEC8316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5B7E5BF-89E1-7B46-A483-349B6F263AF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05D3DEDD-C779-28BC-1DBA-8CB0A4319A30}"/>
                </a:ext>
              </a:extLst>
            </p:cNvPr>
            <p:cNvCxnSpPr>
              <a:cxnSpLocks/>
              <a:stCxn id="23" idx="2"/>
              <a:endCxn id="31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E2B96D95-C808-5CF2-9184-064C95E94A19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6681E0-1EF2-69D2-3823-465157879009}"/>
              </a:ext>
            </a:extLst>
          </p:cNvPr>
          <p:cNvSpPr/>
          <p:nvPr/>
        </p:nvSpPr>
        <p:spPr>
          <a:xfrm>
            <a:off x="237947" y="2425335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6151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Retrieval Augmentation for Commonsense Reasoning: A Unified Approach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</a:t>
            </a:r>
            <a:r>
              <a:rPr lang="en-US" sz="3200" dirty="0" err="1">
                <a:solidFill>
                  <a:schemeClr val="tx1"/>
                </a:solidFill>
              </a:rPr>
              <a:t>Zhihan</a:t>
            </a:r>
            <a:r>
              <a:rPr lang="en-US" sz="3200" dirty="0">
                <a:solidFill>
                  <a:schemeClr val="tx1"/>
                </a:solidFill>
              </a:rPr>
              <a:t> Zhang,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Zhuosheng</a:t>
            </a:r>
            <a:r>
              <a:rPr lang="en-US" sz="3200" dirty="0">
                <a:solidFill>
                  <a:schemeClr val="tx1"/>
                </a:solidFill>
              </a:rPr>
              <a:t> Zhang, Yuwei Fang,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7DC5DF-AB76-8FC9-A5F9-E53053D8ACA5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438842-9908-6B71-211A-A49B70AFF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1F3E-EA21-2005-4B6A-D5643034B1D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82777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34027"/>
            <a:chOff x="8128000" y="4603456"/>
            <a:chExt cx="8128000" cy="443402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2182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E454FD-18F0-40EA-2A99-9DDA0F3D8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08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/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896552" cy="8446633"/>
            <a:chOff x="137071" y="600902"/>
            <a:chExt cx="158965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72527" y="600902"/>
              <a:ext cx="7706484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471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8491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4647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DA49540-69A8-22B3-F7F4-FC01F8687C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EFD2F5D-B8E3-3CE9-6BCB-C4A2772467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28520"/>
              </p:ext>
            </p:extLst>
          </p:nvPr>
        </p:nvGraphicFramePr>
        <p:xfrm>
          <a:off x="0" y="-1"/>
          <a:ext cx="16256000" cy="914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4238162884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1707310860"/>
                    </a:ext>
                  </a:extLst>
                </a:gridCol>
              </a:tblGrid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2817460"/>
                  </a:ext>
                </a:extLst>
              </a:tr>
              <a:tr h="45719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2571239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D57BBA2B-0365-8C4D-8100-9BAFC987C94E}"/>
              </a:ext>
            </a:extLst>
          </p:cNvPr>
          <p:cNvGrpSpPr/>
          <p:nvPr/>
        </p:nvGrpSpPr>
        <p:grpSpPr>
          <a:xfrm>
            <a:off x="0" y="-1"/>
            <a:ext cx="8128000" cy="4476319"/>
            <a:chOff x="0" y="-1"/>
            <a:chExt cx="8128000" cy="447631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B01AF2-4EF6-8823-5017-BBC42B0FCF1F}"/>
                </a:ext>
              </a:extLst>
            </p:cNvPr>
            <p:cNvSpPr txBox="1"/>
            <p:nvPr/>
          </p:nvSpPr>
          <p:spPr>
            <a:xfrm>
              <a:off x="0" y="-1"/>
              <a:ext cx="8128000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362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26E015-5F82-EC53-F82C-07F1C793D148}"/>
                </a:ext>
              </a:extLst>
            </p:cNvPr>
            <p:cNvSpPr txBox="1"/>
            <p:nvPr/>
          </p:nvSpPr>
          <p:spPr>
            <a:xfrm>
              <a:off x="362310" y="3152879"/>
              <a:ext cx="750498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OpenBookQA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Clark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arxiv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(5,957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questions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1.0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NAACL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(12,102)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611670" y="1618369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586810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295289" y="1612560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AA2331F-1BEE-E6C4-7F65-0C915A47F6BD}"/>
              </a:ext>
            </a:extLst>
          </p:cNvPr>
          <p:cNvGrpSpPr/>
          <p:nvPr/>
        </p:nvGrpSpPr>
        <p:grpSpPr>
          <a:xfrm>
            <a:off x="8128000" y="0"/>
            <a:ext cx="8128000" cy="4476318"/>
            <a:chOff x="8128000" y="0"/>
            <a:chExt cx="8128000" cy="447631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1A7E1-645D-C4AB-33ED-EDA70720EF7B}"/>
                </a:ext>
              </a:extLst>
            </p:cNvPr>
            <p:cNvSpPr txBox="1"/>
            <p:nvPr/>
          </p:nvSpPr>
          <p:spPr>
            <a:xfrm>
              <a:off x="8128000" y="0"/>
              <a:ext cx="8128000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AFAFD1-CF39-A384-5331-F0DAE9413842}"/>
                </a:ext>
              </a:extLst>
            </p:cNvPr>
            <p:cNvSpPr txBox="1"/>
            <p:nvPr/>
          </p:nvSpPr>
          <p:spPr>
            <a:xfrm>
              <a:off x="8490310" y="3152879"/>
              <a:ext cx="758645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CommonsenseQA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2.0: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Talmor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(14,343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assertions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CREAK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：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Onoe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NeurIPS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2021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Track.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(13,000)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Accuracy.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8490310" y="60090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8734879" y="1618369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8710019" y="71021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pound of cotton has the same weight as a pound of steel.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11418498" y="1612560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8CC617-E43B-20B3-0097-386E9A45BD8B}"/>
              </a:ext>
            </a:extLst>
          </p:cNvPr>
          <p:cNvGrpSpPr/>
          <p:nvPr/>
        </p:nvGrpSpPr>
        <p:grpSpPr>
          <a:xfrm>
            <a:off x="0" y="4603456"/>
            <a:ext cx="8128000" cy="4478585"/>
            <a:chOff x="0" y="4603456"/>
            <a:chExt cx="8128000" cy="447858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7CBDE2-6A05-1866-941A-08DDE199C9CC}"/>
                </a:ext>
              </a:extLst>
            </p:cNvPr>
            <p:cNvSpPr txBox="1"/>
            <p:nvPr/>
          </p:nvSpPr>
          <p:spPr>
            <a:xfrm>
              <a:off x="0" y="4603456"/>
              <a:ext cx="8128000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362310" y="5182112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EAE34F4-308D-7981-C6F3-25412AC01452}"/>
                </a:ext>
              </a:extLst>
            </p:cNvPr>
            <p:cNvSpPr txBox="1"/>
            <p:nvPr/>
          </p:nvSpPr>
          <p:spPr>
            <a:xfrm>
              <a:off x="362310" y="7758602"/>
              <a:ext cx="7315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CommonGen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Lin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Findings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of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EMNLP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(79,000+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descriptions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611670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dog, frisbee, catch,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611669" y="5963132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23F83D6-F0E6-F549-5A65-7A653EC40E4A}"/>
              </a:ext>
            </a:extLst>
          </p:cNvPr>
          <p:cNvGrpSpPr/>
          <p:nvPr/>
        </p:nvGrpSpPr>
        <p:grpSpPr>
          <a:xfrm>
            <a:off x="8128000" y="4603456"/>
            <a:ext cx="8128000" cy="4478997"/>
            <a:chOff x="8128000" y="4603456"/>
            <a:chExt cx="8128000" cy="4478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FCF1A03-6143-E176-04B2-E599C371F474}"/>
                </a:ext>
              </a:extLst>
            </p:cNvPr>
            <p:cNvSpPr txBox="1"/>
            <p:nvPr/>
          </p:nvSpPr>
          <p:spPr>
            <a:xfrm>
              <a:off x="8128000" y="4603456"/>
              <a:ext cx="8128000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5F71F7-DF80-5B7C-CCC2-9BAE39F5E4DD}"/>
                </a:ext>
              </a:extLst>
            </p:cNvPr>
            <p:cNvSpPr txBox="1"/>
            <p:nvPr/>
          </p:nvSpPr>
          <p:spPr>
            <a:xfrm>
              <a:off x="8490310" y="8066790"/>
              <a:ext cx="75864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Datasets: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ComVE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Wang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SemEval-2020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Task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4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(11,997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examples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)</a:t>
              </a:r>
            </a:p>
            <a:p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Evaluation: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SPICE,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BLEU-4,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ROUGE-L,</a:t>
              </a:r>
              <a:r>
                <a:rPr lang="zh-CN" altLang="en-US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CIDEr</a:t>
              </a:r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.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8490310" y="5182111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8734879" y="5338310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8734878" y="5963132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1EBC8D9-24F7-6C3A-26E8-6A66B279C880}"/>
              </a:ext>
            </a:extLst>
          </p:cNvPr>
          <p:cNvGrpSpPr/>
          <p:nvPr/>
        </p:nvGrpSpPr>
        <p:grpSpPr>
          <a:xfrm>
            <a:off x="137071" y="600902"/>
            <a:ext cx="15947352" cy="8446633"/>
            <a:chOff x="137071" y="600902"/>
            <a:chExt cx="15947352" cy="84466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5C17ECB-C2B7-26FD-615D-63321240D48E}"/>
                </a:ext>
              </a:extLst>
            </p:cNvPr>
            <p:cNvSpPr/>
            <p:nvPr/>
          </p:nvSpPr>
          <p:spPr>
            <a:xfrm>
              <a:off x="192389" y="600902"/>
              <a:ext cx="7674903" cy="3875416"/>
            </a:xfrm>
            <a:prstGeom prst="rect">
              <a:avLst/>
            </a:prstGeom>
            <a:solidFill>
              <a:srgbClr val="C0000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Zhang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  <a:cs typeface="Helvetica Neue"/>
                </a:rPr>
                <a:t>GreaseLM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: Graph Reasoning Enhanced Language Models.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ICLR</a:t>
              </a:r>
              <a:r>
                <a:rPr lang="zh-CN" altLang="en-US" sz="24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  <a:cs typeface="Helvetica Neue"/>
                </a:rPr>
                <a:t>2022.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3B28EE-FEDA-BBFD-CB72-DAB0D704C9AC}"/>
                </a:ext>
              </a:extLst>
            </p:cNvPr>
            <p:cNvSpPr/>
            <p:nvPr/>
          </p:nvSpPr>
          <p:spPr>
            <a:xfrm>
              <a:off x="8490310" y="600902"/>
              <a:ext cx="7504982" cy="3875416"/>
            </a:xfrm>
            <a:prstGeom prst="rect">
              <a:avLst/>
            </a:prstGeom>
            <a:solidFill>
              <a:schemeClr val="accent2"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Lourie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Unicorn on Rainbow: A Universal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C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M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odel on a New Multitask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B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enchmark. AAAI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530487-F7DA-B8AD-673D-37AA830556F8}"/>
                </a:ext>
              </a:extLst>
            </p:cNvPr>
            <p:cNvSpPr/>
            <p:nvPr/>
          </p:nvSpPr>
          <p:spPr>
            <a:xfrm>
              <a:off x="137071" y="5172119"/>
              <a:ext cx="7835652" cy="3875416"/>
            </a:xfrm>
            <a:prstGeom prst="rect">
              <a:avLst/>
            </a:prstGeom>
            <a:solidFill>
              <a:srgbClr val="002060">
                <a:alpha val="98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pPr algn="ctr"/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r>
                <a:rPr lang="en-US" altLang="zh-CN" sz="2400" b="1" dirty="0">
                  <a:latin typeface="Colfax" panose="020B0304000000010002" pitchFamily="34" charset="0"/>
                </a:rPr>
                <a:t>Li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et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al.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 err="1">
                  <a:latin typeface="Colfax" panose="020B0304000000010002" pitchFamily="34" charset="0"/>
                </a:rPr>
                <a:t>KFCN</a:t>
              </a:r>
              <a:r>
                <a:rPr lang="en-US" altLang="zh-CN" sz="2400" b="1" dirty="0" err="1">
                  <a:effectLst/>
                  <a:latin typeface="Colfax" panose="020B0304000000010002" pitchFamily="34" charset="0"/>
                </a:rPr>
                <a:t>et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: Knowledge Filtering and Contrastive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L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earning for Generative Commonsense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R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easoning.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Findings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of</a:t>
              </a:r>
              <a:r>
                <a:rPr lang="zh-CN" altLang="en-US" sz="2400" b="1" dirty="0">
                  <a:effectLst/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effectLst/>
                  <a:latin typeface="Colfax" panose="020B0304000000010002" pitchFamily="34" charset="0"/>
                </a:rPr>
                <a:t>EMNLP</a:t>
              </a:r>
              <a:r>
                <a:rPr lang="zh-CN" altLang="en-US" sz="2400" b="1" dirty="0">
                  <a:latin typeface="Colfax" panose="020B0304000000010002" pitchFamily="34" charset="0"/>
                </a:rPr>
                <a:t> </a:t>
              </a:r>
              <a:r>
                <a:rPr lang="en-US" altLang="zh-CN" sz="2400" b="1" dirty="0">
                  <a:latin typeface="Colfax" panose="020B0304000000010002" pitchFamily="34" charset="0"/>
                </a:rPr>
                <a:t>2021.</a:t>
              </a:r>
              <a:endParaRPr lang="en-US" sz="2400" b="1" dirty="0">
                <a:latin typeface="Colfax" panose="020B0304000000010002" pitchFamily="34" charset="0"/>
                <a:cs typeface="Helvetica Neue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15386A-2A38-2B67-54F1-2098047D42C8}"/>
                </a:ext>
              </a:extLst>
            </p:cNvPr>
            <p:cNvSpPr/>
            <p:nvPr/>
          </p:nvSpPr>
          <p:spPr>
            <a:xfrm>
              <a:off x="8497969" y="5172119"/>
              <a:ext cx="7586454" cy="3875416"/>
            </a:xfrm>
            <a:prstGeom prst="rect">
              <a:avLst/>
            </a:prstGeom>
            <a:solidFill>
              <a:schemeClr val="accent4">
                <a:lumMod val="50000"/>
                <a:alpha val="98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effectLst/>
                <a:latin typeface="Colfax" panose="020B0304000000010002" pitchFamily="34" charset="0"/>
              </a:endParaRPr>
            </a:p>
            <a:p>
              <a:endParaRPr lang="en-US" altLang="zh-CN" sz="2400" b="1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3D26196-A8A2-8104-5CD8-3FF3F04826B3}"/>
                </a:ext>
              </a:extLst>
            </p:cNvPr>
            <p:cNvSpPr txBox="1"/>
            <p:nvPr/>
          </p:nvSpPr>
          <p:spPr>
            <a:xfrm>
              <a:off x="2321353" y="90170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02C75C-C45D-467C-CAA1-1B148CB05A9D}"/>
                </a:ext>
              </a:extLst>
            </p:cNvPr>
            <p:cNvSpPr txBox="1"/>
            <p:nvPr/>
          </p:nvSpPr>
          <p:spPr>
            <a:xfrm>
              <a:off x="2932979" y="88114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KAG</a:t>
              </a:r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DA43CA-A73D-48E2-D04F-77FBBD1E5686}"/>
                </a:ext>
              </a:extLst>
            </p:cNvPr>
            <p:cNvSpPr txBox="1"/>
            <p:nvPr/>
          </p:nvSpPr>
          <p:spPr>
            <a:xfrm>
              <a:off x="10806872" y="768518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38B6A2-50A7-8941-F1AF-FA5B7CB6BD1B}"/>
                </a:ext>
              </a:extLst>
            </p:cNvPr>
            <p:cNvSpPr txBox="1"/>
            <p:nvPr/>
          </p:nvSpPr>
          <p:spPr>
            <a:xfrm>
              <a:off x="11418498" y="765884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GreaseLM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QA-GNN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74B015-E458-F4FF-9EC8-F07B9937114E}"/>
                </a:ext>
              </a:extLst>
            </p:cNvPr>
            <p:cNvSpPr txBox="1"/>
            <p:nvPr/>
          </p:nvSpPr>
          <p:spPr>
            <a:xfrm>
              <a:off x="2321353" y="5370769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B277139-EDA2-08B9-D8B7-19625146F3F0}"/>
                </a:ext>
              </a:extLst>
            </p:cNvPr>
            <p:cNvSpPr txBox="1"/>
            <p:nvPr/>
          </p:nvSpPr>
          <p:spPr>
            <a:xfrm>
              <a:off x="2932979" y="5368135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KFCNet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  <a:endParaRPr lang="en-US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KG-BART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  <a:endParaRPr lang="en-US" altLang="zh-CN" sz="20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20539D-BF03-DD34-448A-C8CF0D91663B}"/>
                </a:ext>
              </a:extLst>
            </p:cNvPr>
            <p:cNvSpPr txBox="1"/>
            <p:nvPr/>
          </p:nvSpPr>
          <p:spPr>
            <a:xfrm>
              <a:off x="10806872" y="5340944"/>
              <a:ext cx="826221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atin typeface="Colfax" panose="020B0304000000010002" pitchFamily="34" charset="0"/>
                  <a:cs typeface="Helvetica Neue"/>
                </a:rPr>
                <a:t>🏆</a:t>
              </a:r>
              <a:endParaRPr 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393680-5694-BF51-F5B0-D6BA8727D385}"/>
                </a:ext>
              </a:extLst>
            </p:cNvPr>
            <p:cNvSpPr txBox="1"/>
            <p:nvPr/>
          </p:nvSpPr>
          <p:spPr>
            <a:xfrm>
              <a:off x="11418498" y="5338310"/>
              <a:ext cx="2629880" cy="2400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U</a:t>
              </a:r>
              <a:r>
                <a:rPr lang="en-US" altLang="zh-CN" sz="20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NICORN</a:t>
              </a: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CALM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MoKGE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T5-Large</a:t>
              </a:r>
            </a:p>
            <a:p>
              <a:r>
                <a:rPr lang="en-US" altLang="zh-CN" sz="2500" b="1" dirty="0" err="1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GraphRF</a:t>
              </a:r>
              <a:endParaRPr lang="en-US" altLang="zh-CN" sz="25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endParaRPr>
            </a:p>
            <a:p>
              <a:r>
                <a:rPr lang="en-US" altLang="zh-CN" sz="2500" b="1" dirty="0">
                  <a:solidFill>
                    <a:schemeClr val="bg1"/>
                  </a:solidFill>
                  <a:latin typeface="Colfax" panose="020B0304000000010002" pitchFamily="34" charset="0"/>
                  <a:cs typeface="Helvetica Neue"/>
                </a:rPr>
                <a:t>…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0B22702-5AA3-EF7F-A1AF-35139CD6DA2A}"/>
              </a:ext>
            </a:extLst>
          </p:cNvPr>
          <p:cNvGrpSpPr/>
          <p:nvPr/>
        </p:nvGrpSpPr>
        <p:grpSpPr>
          <a:xfrm>
            <a:off x="8191185" y="-10883"/>
            <a:ext cx="8064815" cy="9143932"/>
            <a:chOff x="8191184" y="-1"/>
            <a:chExt cx="8064815" cy="914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A03979-AEB8-CFEC-9BC8-4CBC797DED0A}"/>
                </a:ext>
              </a:extLst>
            </p:cNvPr>
            <p:cNvSpPr/>
            <p:nvPr/>
          </p:nvSpPr>
          <p:spPr>
            <a:xfrm>
              <a:off x="8191184" y="-1"/>
              <a:ext cx="8064815" cy="914393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37A5D0-7C62-F07D-A9C3-C6F98AEF542F}"/>
                </a:ext>
              </a:extLst>
            </p:cNvPr>
            <p:cNvSpPr/>
            <p:nvPr/>
          </p:nvSpPr>
          <p:spPr>
            <a:xfrm>
              <a:off x="8603446" y="439197"/>
              <a:ext cx="7315200" cy="8304572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U</a:t>
              </a:r>
              <a:r>
                <a:rPr lang="en-US" altLang="zh-CN" sz="2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NICORN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AINBOW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Benchmark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Datasets</a:t>
              </a:r>
            </a:p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600" dirty="0">
                  <a:solidFill>
                    <a:schemeClr val="accent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NLI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Bhagavatula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Narrative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abductive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(Huang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reading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comprehension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ELLA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SWAG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(Zellers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PIQA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(Bisk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Physical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OCIAL</a:t>
              </a: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IQA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2019):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reasoning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about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situations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and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interactions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574A507-2A02-EC42-6B0D-52B97F40626B}"/>
              </a:ext>
            </a:extLst>
          </p:cNvPr>
          <p:cNvGrpSpPr/>
          <p:nvPr/>
        </p:nvGrpSpPr>
        <p:grpSpPr>
          <a:xfrm>
            <a:off x="1" y="-10889"/>
            <a:ext cx="8127999" cy="4476319"/>
            <a:chOff x="0" y="-1"/>
            <a:chExt cx="8127999" cy="447631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0EB0E67-2257-94E3-7916-1402B840BBAF}"/>
                </a:ext>
              </a:extLst>
            </p:cNvPr>
            <p:cNvSpPr/>
            <p:nvPr/>
          </p:nvSpPr>
          <p:spPr>
            <a:xfrm>
              <a:off x="0" y="-1"/>
              <a:ext cx="8127999" cy="4476319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32FD989-5856-C8F2-2939-B99D07C28D0A}"/>
                </a:ext>
              </a:extLst>
            </p:cNvPr>
            <p:cNvSpPr/>
            <p:nvPr/>
          </p:nvSpPr>
          <p:spPr>
            <a:xfrm>
              <a:off x="400633" y="564253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GreaseLM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 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Human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Annotated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Facts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Relations,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Graphs)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OMCS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Havasi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ATOMIC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(Sap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2019)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Wiktionary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(Meyer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2012)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6C873F4-0D83-FEBF-91CC-A470A2B5131B}"/>
              </a:ext>
            </a:extLst>
          </p:cNvPr>
          <p:cNvGrpSpPr/>
          <p:nvPr/>
        </p:nvGrpSpPr>
        <p:grpSpPr>
          <a:xfrm>
            <a:off x="1" y="4535937"/>
            <a:ext cx="8127999" cy="4597112"/>
            <a:chOff x="0" y="4546819"/>
            <a:chExt cx="8127999" cy="459711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C2864F9-FF3D-B3AE-F6AD-97A85C42000A}"/>
                </a:ext>
              </a:extLst>
            </p:cNvPr>
            <p:cNvSpPr/>
            <p:nvPr/>
          </p:nvSpPr>
          <p:spPr>
            <a:xfrm>
              <a:off x="0" y="4546819"/>
              <a:ext cx="8127999" cy="459711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3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2D86E16F-50BC-F680-CDA1-374545481E2A}"/>
                </a:ext>
              </a:extLst>
            </p:cNvPr>
            <p:cNvSpPr/>
            <p:nvPr/>
          </p:nvSpPr>
          <p:spPr>
            <a:xfrm>
              <a:off x="369969" y="5171129"/>
              <a:ext cx="7315200" cy="3145141"/>
            </a:xfrm>
            <a:prstGeom prst="rect">
              <a:avLst/>
            </a:prstGeom>
            <a:solidFill>
              <a:schemeClr val="bg1"/>
            </a:solidFill>
            <a:ln w="762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KFCNet</a:t>
              </a:r>
              <a:endParaRPr lang="en-US" altLang="zh-CN" sz="32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Trained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with</a:t>
              </a:r>
            </a:p>
            <a:p>
              <a:pPr algn="ctr"/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Commonsense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Relevant</a:t>
              </a:r>
              <a:r>
                <a:rPr lang="zh-CN" altLang="en-US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32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Corpus</a:t>
              </a:r>
            </a:p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(e.g.,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Statements,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Knowledge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  <a:latin typeface="Helvetica Neue"/>
                  <a:cs typeface="Helvetica Neue"/>
                </a:rPr>
                <a:t>Bases)</a:t>
              </a:r>
            </a:p>
            <a:p>
              <a:pPr algn="ctr"/>
              <a:endParaRPr lang="en-US" altLang="zh-CN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ARC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(Clark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2018)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>
                  <a:solidFill>
                    <a:schemeClr val="accent2"/>
                  </a:solidFill>
                  <a:latin typeface="Helvetica Neue"/>
                  <a:cs typeface="Helvetica Neue"/>
                </a:rPr>
                <a:t>QASC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32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Khot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3200" dirty="0" err="1">
                  <a:solidFill>
                    <a:schemeClr val="accent2"/>
                  </a:solidFill>
                  <a:latin typeface="Helvetica Neue"/>
                  <a:cs typeface="Helvetica Neue"/>
                </a:rPr>
                <a:t>GenericsKB</a:t>
              </a:r>
              <a:r>
                <a:rPr lang="zh-CN" altLang="en-US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(</a:t>
              </a:r>
              <a:r>
                <a:rPr lang="en-US" altLang="zh-CN" sz="24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Bhakthavatsalam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al.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2020)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CB5A1A9-F75D-CB32-193A-993027CB7CB9}"/>
              </a:ext>
            </a:extLst>
          </p:cNvPr>
          <p:cNvGrpSpPr/>
          <p:nvPr/>
        </p:nvGrpSpPr>
        <p:grpSpPr>
          <a:xfrm>
            <a:off x="192390" y="147368"/>
            <a:ext cx="6315191" cy="3343819"/>
            <a:chOff x="192390" y="160432"/>
            <a:chExt cx="6315191" cy="3343819"/>
          </a:xfrm>
        </p:grpSpPr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D6B70E06-BF2E-410B-DBDC-752E9D00621B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53" name="Can 52">
              <a:extLst>
                <a:ext uri="{FF2B5EF4-FFF2-40B4-BE49-F238E27FC236}">
                  <a16:creationId xmlns:a16="http://schemas.microsoft.com/office/drawing/2014/main" id="{C82D33B7-24D3-316C-75B5-F62ADAFCCAC9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Can 53">
              <a:extLst>
                <a:ext uri="{FF2B5EF4-FFF2-40B4-BE49-F238E27FC236}">
                  <a16:creationId xmlns:a16="http://schemas.microsoft.com/office/drawing/2014/main" id="{D65784FF-A674-5BFD-4877-7CEC07931D19}"/>
                </a:ext>
              </a:extLst>
            </p:cNvPr>
            <p:cNvSpPr/>
            <p:nvPr/>
          </p:nvSpPr>
          <p:spPr>
            <a:xfrm>
              <a:off x="1940559" y="915800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5" name="Can 54">
              <a:extLst>
                <a:ext uri="{FF2B5EF4-FFF2-40B4-BE49-F238E27FC236}">
                  <a16:creationId xmlns:a16="http://schemas.microsoft.com/office/drawing/2014/main" id="{9322EA91-B315-870B-A0DE-249AA6E94A20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6" name="Can 55">
              <a:extLst>
                <a:ext uri="{FF2B5EF4-FFF2-40B4-BE49-F238E27FC236}">
                  <a16:creationId xmlns:a16="http://schemas.microsoft.com/office/drawing/2014/main" id="{485D9A29-2AFE-7FD3-519C-2E7FF54C1D37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7" name="Can 56">
              <a:extLst>
                <a:ext uri="{FF2B5EF4-FFF2-40B4-BE49-F238E27FC236}">
                  <a16:creationId xmlns:a16="http://schemas.microsoft.com/office/drawing/2014/main" id="{EB31B401-EC1A-A0CE-8033-04C71498E8C3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A972E2E-58E0-917D-0337-3F7F32285D73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A432-DD0A-E310-672E-6F4427F57FD4}"/>
              </a:ext>
            </a:extLst>
          </p:cNvPr>
          <p:cNvGrpSpPr/>
          <p:nvPr/>
        </p:nvGrpSpPr>
        <p:grpSpPr>
          <a:xfrm>
            <a:off x="192390" y="3843182"/>
            <a:ext cx="6934201" cy="2353431"/>
            <a:chOff x="192390" y="3856246"/>
            <a:chExt cx="6934201" cy="235343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5DB6C7D-2582-B934-C557-B7AB10AF44FA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Can 60">
              <a:extLst>
                <a:ext uri="{FF2B5EF4-FFF2-40B4-BE49-F238E27FC236}">
                  <a16:creationId xmlns:a16="http://schemas.microsoft.com/office/drawing/2014/main" id="{8A5B5533-3FDE-62BF-3425-928A4693DD0F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2" name="Can 61">
              <a:extLst>
                <a:ext uri="{FF2B5EF4-FFF2-40B4-BE49-F238E27FC236}">
                  <a16:creationId xmlns:a16="http://schemas.microsoft.com/office/drawing/2014/main" id="{537E3A5D-8538-7773-9C98-71B77EA501B7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3" name="Can 62">
              <a:extLst>
                <a:ext uri="{FF2B5EF4-FFF2-40B4-BE49-F238E27FC236}">
                  <a16:creationId xmlns:a16="http://schemas.microsoft.com/office/drawing/2014/main" id="{0C01A251-FD55-8358-B8EC-7D6F5B812118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5EA5F76-7382-44AC-32E7-8E1BB87B39D8}"/>
              </a:ext>
            </a:extLst>
          </p:cNvPr>
          <p:cNvGrpSpPr/>
          <p:nvPr/>
        </p:nvGrpSpPr>
        <p:grpSpPr>
          <a:xfrm>
            <a:off x="192390" y="6381973"/>
            <a:ext cx="7581901" cy="2515538"/>
            <a:chOff x="192390" y="6395037"/>
            <a:chExt cx="7581901" cy="2515538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52E6CB0D-9BCD-6508-F48D-C52C294B3C37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5F11057-0106-8F53-B4CB-F3F8D84E7DCF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Can 66">
              <a:extLst>
                <a:ext uri="{FF2B5EF4-FFF2-40B4-BE49-F238E27FC236}">
                  <a16:creationId xmlns:a16="http://schemas.microsoft.com/office/drawing/2014/main" id="{82042428-A0E2-7985-CB3E-DD84C0A4A489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8" name="Can 67">
              <a:extLst>
                <a:ext uri="{FF2B5EF4-FFF2-40B4-BE49-F238E27FC236}">
                  <a16:creationId xmlns:a16="http://schemas.microsoft.com/office/drawing/2014/main" id="{78F667FE-FD95-2BE1-7086-5F11FFB79470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9" name="Can 68">
              <a:extLst>
                <a:ext uri="{FF2B5EF4-FFF2-40B4-BE49-F238E27FC236}">
                  <a16:creationId xmlns:a16="http://schemas.microsoft.com/office/drawing/2014/main" id="{EA59D84D-4A0F-9A99-9161-96ADAA9A44C3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94B649-D5A0-69EA-1953-D228692E2430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72" name="Slide Number Placeholder 71">
            <a:extLst>
              <a:ext uri="{FF2B5EF4-FFF2-40B4-BE49-F238E27FC236}">
                <a16:creationId xmlns:a16="http://schemas.microsoft.com/office/drawing/2014/main" id="{F4A15430-50A8-9C49-3F64-1C8AA95888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3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A58B89B-1A28-606A-818D-DE07D0ABF28E}"/>
              </a:ext>
            </a:extLst>
          </p:cNvPr>
          <p:cNvGrpSpPr/>
          <p:nvPr/>
        </p:nvGrpSpPr>
        <p:grpSpPr>
          <a:xfrm>
            <a:off x="8748410" y="133636"/>
            <a:ext cx="7315200" cy="8876728"/>
            <a:chOff x="137810" y="123848"/>
            <a:chExt cx="7315200" cy="8876728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3E86D84C-2012-641F-A6BB-30C6E461BBA0}"/>
                </a:ext>
              </a:extLst>
            </p:cNvPr>
            <p:cNvSpPr/>
            <p:nvPr/>
          </p:nvSpPr>
          <p:spPr>
            <a:xfrm>
              <a:off x="137810" y="123848"/>
              <a:ext cx="7315200" cy="2514600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E631CD-E53C-E35C-A2C8-395956F42E42}"/>
                </a:ext>
              </a:extLst>
            </p:cNvPr>
            <p:cNvSpPr txBox="1"/>
            <p:nvPr/>
          </p:nvSpPr>
          <p:spPr>
            <a:xfrm>
              <a:off x="387170" y="1141315"/>
              <a:ext cx="2321309" cy="138499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waterfall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bridge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valley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60EA7B7-195A-1302-0330-FAD5727F07C2}"/>
                </a:ext>
              </a:extLst>
            </p:cNvPr>
            <p:cNvSpPr txBox="1"/>
            <p:nvPr/>
          </p:nvSpPr>
          <p:spPr>
            <a:xfrm>
              <a:off x="362310" y="233158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Where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stand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on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river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see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falling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without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getting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EC72EE4-F5DE-DE1A-958F-A820AFD9362A}"/>
                </a:ext>
              </a:extLst>
            </p:cNvPr>
            <p:cNvSpPr txBox="1"/>
            <p:nvPr/>
          </p:nvSpPr>
          <p:spPr>
            <a:xfrm>
              <a:off x="3070789" y="1135506"/>
              <a:ext cx="2018581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stream</a:t>
              </a:r>
            </a:p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E)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bottom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D31C946-C3AF-7800-3D5D-8091342FBCEE}"/>
                </a:ext>
              </a:extLst>
            </p:cNvPr>
            <p:cNvSpPr/>
            <p:nvPr/>
          </p:nvSpPr>
          <p:spPr>
            <a:xfrm>
              <a:off x="137810" y="2722108"/>
              <a:ext cx="7315200" cy="1534878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08A329-F6F4-F791-5C8F-4C867078C60D}"/>
                </a:ext>
              </a:extLst>
            </p:cNvPr>
            <p:cNvSpPr txBox="1"/>
            <p:nvPr/>
          </p:nvSpPr>
          <p:spPr>
            <a:xfrm>
              <a:off x="382379" y="3687816"/>
              <a:ext cx="232130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True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9D437A-E321-F4D8-82D9-0D9CAE5AB26E}"/>
                </a:ext>
              </a:extLst>
            </p:cNvPr>
            <p:cNvSpPr txBox="1"/>
            <p:nvPr/>
          </p:nvSpPr>
          <p:spPr>
            <a:xfrm>
              <a:off x="357519" y="2779659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cotton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has the same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weight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as a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pound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of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steel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5B5B85-6D76-BCA4-82B6-17A784AD08C0}"/>
                </a:ext>
              </a:extLst>
            </p:cNvPr>
            <p:cNvSpPr txBox="1"/>
            <p:nvPr/>
          </p:nvSpPr>
          <p:spPr>
            <a:xfrm>
              <a:off x="3065998" y="3682007"/>
              <a:ext cx="2018581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False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A0726BB-DB95-9A08-1A3A-418D8050B3DF}"/>
                </a:ext>
              </a:extLst>
            </p:cNvPr>
            <p:cNvSpPr/>
            <p:nvPr/>
          </p:nvSpPr>
          <p:spPr>
            <a:xfrm>
              <a:off x="137810" y="4340646"/>
              <a:ext cx="7315200" cy="1735127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rgbClr val="00206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FBA1B-10EE-6839-8DF3-A550C4EEC0EB}"/>
                </a:ext>
              </a:extLst>
            </p:cNvPr>
            <p:cNvSpPr txBox="1"/>
            <p:nvPr/>
          </p:nvSpPr>
          <p:spPr>
            <a:xfrm>
              <a:off x="335411" y="4427832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Constraints: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dog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frisbee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catch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,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throw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75FD75F-ACC0-FAEB-B48D-3F0646D69CA2}"/>
                </a:ext>
              </a:extLst>
            </p:cNvPr>
            <p:cNvSpPr txBox="1"/>
            <p:nvPr/>
          </p:nvSpPr>
          <p:spPr>
            <a:xfrm>
              <a:off x="335410" y="5052654"/>
              <a:ext cx="696788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Description: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 girl throws a frisbee and her dog catches it.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3C919174-09D9-4991-E2B9-BC4A131792A3}"/>
                </a:ext>
              </a:extLst>
            </p:cNvPr>
            <p:cNvSpPr/>
            <p:nvPr/>
          </p:nvSpPr>
          <p:spPr>
            <a:xfrm>
              <a:off x="137810" y="6177375"/>
              <a:ext cx="7315200" cy="2823201"/>
            </a:xfrm>
            <a:prstGeom prst="roundRect">
              <a:avLst>
                <a:gd name="adj" fmla="val 2973"/>
              </a:avLst>
            </a:prstGeom>
            <a:noFill/>
            <a:ln>
              <a:solidFill>
                <a:schemeClr val="accent4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EDD4AE8-F0F4-1918-D062-E2CFD20D4356}"/>
                </a:ext>
              </a:extLst>
            </p:cNvPr>
            <p:cNvSpPr txBox="1"/>
            <p:nvPr/>
          </p:nvSpPr>
          <p:spPr>
            <a:xfrm>
              <a:off x="382379" y="6333574"/>
              <a:ext cx="6967889" cy="523220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am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dirty="0">
                  <a:solidFill>
                    <a:srgbClr val="C0000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.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B334BC7-ABDE-409B-986D-912013EDEE8C}"/>
                </a:ext>
              </a:extLst>
            </p:cNvPr>
            <p:cNvSpPr txBox="1"/>
            <p:nvPr/>
          </p:nvSpPr>
          <p:spPr>
            <a:xfrm>
              <a:off x="382378" y="6958396"/>
              <a:ext cx="6967889" cy="181588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Outputs:</a:t>
              </a:r>
              <a:endParaRPr lang="en-US" altLang="zh-CN" sz="2800" b="1" dirty="0">
                <a:solidFill>
                  <a:srgbClr val="00B05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endParaRP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1)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used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to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quench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2)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You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are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thirsty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water,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hungry.</a:t>
              </a:r>
            </a:p>
            <a:p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3)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Water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is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not</a:t>
              </a:r>
              <a:r>
                <a:rPr lang="zh-CN" altLang="en-US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2800" b="1" dirty="0">
                  <a:solidFill>
                    <a:srgbClr val="00B050"/>
                  </a:solidFill>
                  <a:latin typeface="Colfax" panose="020B0304000000010002" pitchFamily="34" charset="0"/>
                  <a:ea typeface="Palatino" pitchFamily="2" charset="77"/>
                  <a:cs typeface="Verdana" panose="020B0604030504040204" pitchFamily="34" charset="0"/>
                </a:rPr>
                <a:t>food.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621529-34B4-577B-57AE-39E3A18C4286}"/>
              </a:ext>
            </a:extLst>
          </p:cNvPr>
          <p:cNvGrpSpPr/>
          <p:nvPr/>
        </p:nvGrpSpPr>
        <p:grpSpPr>
          <a:xfrm>
            <a:off x="192390" y="160432"/>
            <a:ext cx="6315191" cy="3343819"/>
            <a:chOff x="192390" y="160432"/>
            <a:chExt cx="6315191" cy="3343819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F0425D74-920A-F4CF-5042-8E3B0CA5E729}"/>
                </a:ext>
              </a:extLst>
            </p:cNvPr>
            <p:cNvSpPr/>
            <p:nvPr/>
          </p:nvSpPr>
          <p:spPr>
            <a:xfrm>
              <a:off x="192390" y="160432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7" name="Can 6">
              <a:extLst>
                <a:ext uri="{FF2B5EF4-FFF2-40B4-BE49-F238E27FC236}">
                  <a16:creationId xmlns:a16="http://schemas.microsoft.com/office/drawing/2014/main" id="{22AD97AA-5629-ECEF-B6A2-508AF2ABB8AB}"/>
                </a:ext>
              </a:extLst>
            </p:cNvPr>
            <p:cNvSpPr/>
            <p:nvPr/>
          </p:nvSpPr>
          <p:spPr>
            <a:xfrm>
              <a:off x="637430" y="895001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r>
                <a:rPr lang="en-US" altLang="zh-CN" sz="28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NLI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Can 7">
              <a:extLst>
                <a:ext uri="{FF2B5EF4-FFF2-40B4-BE49-F238E27FC236}">
                  <a16:creationId xmlns:a16="http://schemas.microsoft.com/office/drawing/2014/main" id="{E67FCDAA-4251-DA4D-DE43-0EA40C157E76}"/>
                </a:ext>
              </a:extLst>
            </p:cNvPr>
            <p:cNvSpPr/>
            <p:nvPr/>
          </p:nvSpPr>
          <p:spPr>
            <a:xfrm>
              <a:off x="1956318" y="915783"/>
              <a:ext cx="182880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C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OSMOS</a:t>
              </a:r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" name="Can 8">
              <a:extLst>
                <a:ext uri="{FF2B5EF4-FFF2-40B4-BE49-F238E27FC236}">
                  <a16:creationId xmlns:a16="http://schemas.microsoft.com/office/drawing/2014/main" id="{E8D1741C-65C7-2378-7689-A93775B6824B}"/>
                </a:ext>
              </a:extLst>
            </p:cNvPr>
            <p:cNvSpPr/>
            <p:nvPr/>
          </p:nvSpPr>
          <p:spPr>
            <a:xfrm>
              <a:off x="3964470" y="895001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H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ELLA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SWAG</a:t>
              </a:r>
              <a:endParaRPr lang="en-US" sz="20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Can 10">
              <a:extLst>
                <a:ext uri="{FF2B5EF4-FFF2-40B4-BE49-F238E27FC236}">
                  <a16:creationId xmlns:a16="http://schemas.microsoft.com/office/drawing/2014/main" id="{342BBE16-CD24-3F35-BBB7-4B1E36E16B0A}"/>
                </a:ext>
              </a:extLst>
            </p:cNvPr>
            <p:cNvSpPr/>
            <p:nvPr/>
          </p:nvSpPr>
          <p:spPr>
            <a:xfrm>
              <a:off x="637430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PIQA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2" name="Can 11">
              <a:extLst>
                <a:ext uri="{FF2B5EF4-FFF2-40B4-BE49-F238E27FC236}">
                  <a16:creationId xmlns:a16="http://schemas.microsoft.com/office/drawing/2014/main" id="{E3C02951-6B16-D84A-6DE4-14600AB3FAB6}"/>
                </a:ext>
              </a:extLst>
            </p:cNvPr>
            <p:cNvSpPr/>
            <p:nvPr/>
          </p:nvSpPr>
          <p:spPr>
            <a:xfrm>
              <a:off x="2312209" y="2288099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S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OCIAL</a:t>
              </a:r>
            </a:p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IQA</a:t>
              </a:r>
              <a:endParaRPr lang="en-US" sz="16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8D4B9B-C885-86E1-330D-18DEE2262746}"/>
                </a:ext>
              </a:extLst>
            </p:cNvPr>
            <p:cNvSpPr txBox="1"/>
            <p:nvPr/>
          </p:nvSpPr>
          <p:spPr>
            <a:xfrm>
              <a:off x="4121599" y="2220313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8A5FFEC-0E27-5DC0-F8A9-23F9640962FB}"/>
              </a:ext>
            </a:extLst>
          </p:cNvPr>
          <p:cNvGrpSpPr/>
          <p:nvPr/>
        </p:nvGrpSpPr>
        <p:grpSpPr>
          <a:xfrm>
            <a:off x="192390" y="3856246"/>
            <a:ext cx="6934201" cy="2353431"/>
            <a:chOff x="192390" y="3856246"/>
            <a:chExt cx="6934201" cy="235343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4710F31-65CC-1E8D-D5FF-FC6AB8F91402}"/>
                </a:ext>
              </a:extLst>
            </p:cNvPr>
            <p:cNvSpPr/>
            <p:nvPr/>
          </p:nvSpPr>
          <p:spPr>
            <a:xfrm>
              <a:off x="192390" y="385624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43" name="Can 42">
              <a:extLst>
                <a:ext uri="{FF2B5EF4-FFF2-40B4-BE49-F238E27FC236}">
                  <a16:creationId xmlns:a16="http://schemas.microsoft.com/office/drawing/2014/main" id="{063A196F-9596-73AF-8BFE-D205CF6BE07C}"/>
                </a:ext>
              </a:extLst>
            </p:cNvPr>
            <p:cNvSpPr/>
            <p:nvPr/>
          </p:nvSpPr>
          <p:spPr>
            <a:xfrm>
              <a:off x="637430" y="4993525"/>
              <a:ext cx="156003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OMCS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4" name="Can 43">
              <a:extLst>
                <a:ext uri="{FF2B5EF4-FFF2-40B4-BE49-F238E27FC236}">
                  <a16:creationId xmlns:a16="http://schemas.microsoft.com/office/drawing/2014/main" id="{A5DFB4FC-717C-8637-DE01-7759BBA48211}"/>
                </a:ext>
              </a:extLst>
            </p:cNvPr>
            <p:cNvSpPr/>
            <p:nvPr/>
          </p:nvSpPr>
          <p:spPr>
            <a:xfrm>
              <a:off x="2321558" y="4993525"/>
              <a:ext cx="2144499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ATOMIC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" name="Can 45">
              <a:extLst>
                <a:ext uri="{FF2B5EF4-FFF2-40B4-BE49-F238E27FC236}">
                  <a16:creationId xmlns:a16="http://schemas.microsoft.com/office/drawing/2014/main" id="{B092B9F1-D473-888A-13DE-F8EF7187B223}"/>
                </a:ext>
              </a:extLst>
            </p:cNvPr>
            <p:cNvSpPr/>
            <p:nvPr/>
          </p:nvSpPr>
          <p:spPr>
            <a:xfrm>
              <a:off x="4594381" y="4980442"/>
              <a:ext cx="2532210" cy="1216152"/>
            </a:xfrm>
            <a:prstGeom prst="can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Wiktionary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F10A8C1-5D32-3D4D-AFD4-7B217F7F957F}"/>
              </a:ext>
            </a:extLst>
          </p:cNvPr>
          <p:cNvGrpSpPr/>
          <p:nvPr/>
        </p:nvGrpSpPr>
        <p:grpSpPr>
          <a:xfrm>
            <a:off x="192390" y="6395037"/>
            <a:ext cx="7581901" cy="2515538"/>
            <a:chOff x="192390" y="6395037"/>
            <a:chExt cx="7581901" cy="2515538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22C156B-CF8F-2661-386C-C431D462363F}"/>
                </a:ext>
              </a:extLst>
            </p:cNvPr>
            <p:cNvSpPr/>
            <p:nvPr/>
          </p:nvSpPr>
          <p:spPr>
            <a:xfrm>
              <a:off x="192390" y="6531698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1275B0F-0C82-3EC8-6332-87AF20FF8E46}"/>
                </a:ext>
              </a:extLst>
            </p:cNvPr>
            <p:cNvSpPr txBox="1"/>
            <p:nvPr/>
          </p:nvSpPr>
          <p:spPr>
            <a:xfrm>
              <a:off x="4502599" y="6395037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0" name="Can 49">
              <a:extLst>
                <a:ext uri="{FF2B5EF4-FFF2-40B4-BE49-F238E27FC236}">
                  <a16:creationId xmlns:a16="http://schemas.microsoft.com/office/drawing/2014/main" id="{9C3888C5-243C-2499-D895-3769E5255C17}"/>
                </a:ext>
              </a:extLst>
            </p:cNvPr>
            <p:cNvSpPr/>
            <p:nvPr/>
          </p:nvSpPr>
          <p:spPr>
            <a:xfrm>
              <a:off x="637430" y="7694423"/>
              <a:ext cx="1181100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ARC</a:t>
              </a:r>
              <a:endParaRPr lang="en-US" sz="25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1" name="Can 50">
              <a:extLst>
                <a:ext uri="{FF2B5EF4-FFF2-40B4-BE49-F238E27FC236}">
                  <a16:creationId xmlns:a16="http://schemas.microsoft.com/office/drawing/2014/main" id="{715C4656-A1A4-6B95-F8C8-3B7F3E6896D9}"/>
                </a:ext>
              </a:extLst>
            </p:cNvPr>
            <p:cNvSpPr/>
            <p:nvPr/>
          </p:nvSpPr>
          <p:spPr>
            <a:xfrm>
              <a:off x="1940559" y="7694423"/>
              <a:ext cx="1642912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QASC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2" name="Can 51">
              <a:extLst>
                <a:ext uri="{FF2B5EF4-FFF2-40B4-BE49-F238E27FC236}">
                  <a16:creationId xmlns:a16="http://schemas.microsoft.com/office/drawing/2014/main" id="{EB1FAAE3-4246-38F8-7936-911AECF1B272}"/>
                </a:ext>
              </a:extLst>
            </p:cNvPr>
            <p:cNvSpPr/>
            <p:nvPr/>
          </p:nvSpPr>
          <p:spPr>
            <a:xfrm>
              <a:off x="3742157" y="7681340"/>
              <a:ext cx="2660534" cy="1216152"/>
            </a:xfrm>
            <a:prstGeom prst="can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 err="1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GenericsKB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9F64E87-4EF3-1B90-A907-7FE627C41E76}"/>
                </a:ext>
              </a:extLst>
            </p:cNvPr>
            <p:cNvSpPr txBox="1"/>
            <p:nvPr/>
          </p:nvSpPr>
          <p:spPr>
            <a:xfrm>
              <a:off x="6402691" y="7565318"/>
              <a:ext cx="1371600" cy="1077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6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…</a:t>
              </a:r>
              <a:endParaRPr lang="en-US" sz="64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AC08A21-72A8-A5FA-3CB9-534B80E58A0A}"/>
              </a:ext>
            </a:extLst>
          </p:cNvPr>
          <p:cNvCxnSpPr/>
          <p:nvPr/>
        </p:nvCxnSpPr>
        <p:spPr>
          <a:xfrm>
            <a:off x="8128000" y="0"/>
            <a:ext cx="0" cy="9144000"/>
          </a:xfrm>
          <a:prstGeom prst="line">
            <a:avLst/>
          </a:prstGeom>
          <a:ln w="19050" cmpd="sng">
            <a:solidFill>
              <a:schemeClr val="bg2">
                <a:lumMod val="1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B896D766-623F-9CF7-BFE1-0FBBD8E540B1}"/>
              </a:ext>
            </a:extLst>
          </p:cNvPr>
          <p:cNvGrpSpPr/>
          <p:nvPr/>
        </p:nvGrpSpPr>
        <p:grpSpPr>
          <a:xfrm>
            <a:off x="6507581" y="480266"/>
            <a:ext cx="2240829" cy="7118498"/>
            <a:chOff x="6507581" y="480266"/>
            <a:chExt cx="2240829" cy="7118498"/>
          </a:xfrm>
        </p:grpSpPr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7E4544BC-CE1D-E721-A52C-6A7D52EA9CE8}"/>
                </a:ext>
              </a:extLst>
            </p:cNvPr>
            <p:cNvCxnSpPr>
              <a:cxnSpLocks/>
              <a:stCxn id="3" idx="3"/>
              <a:endCxn id="27" idx="1"/>
            </p:cNvCxnSpPr>
            <p:nvPr/>
          </p:nvCxnSpPr>
          <p:spPr>
            <a:xfrm>
              <a:off x="6507581" y="480266"/>
              <a:ext cx="2240829" cy="71184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urved Connector 63">
              <a:extLst>
                <a:ext uri="{FF2B5EF4-FFF2-40B4-BE49-F238E27FC236}">
                  <a16:creationId xmlns:a16="http://schemas.microsoft.com/office/drawing/2014/main" id="{9A033918-E506-2415-042E-C20D49912F9A}"/>
                </a:ext>
              </a:extLst>
            </p:cNvPr>
            <p:cNvCxnSpPr>
              <a:cxnSpLocks/>
              <a:stCxn id="5" idx="3"/>
              <a:endCxn id="18" idx="1"/>
            </p:cNvCxnSpPr>
            <p:nvPr/>
          </p:nvCxnSpPr>
          <p:spPr>
            <a:xfrm flipV="1">
              <a:off x="6507581" y="1390936"/>
              <a:ext cx="2240829" cy="29423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9972758C-0E87-80A5-5EFE-8C2E5EE93937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>
              <a:off x="6507581" y="480266"/>
              <a:ext cx="2240829" cy="4737732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urved Connector 71">
              <a:extLst>
                <a:ext uri="{FF2B5EF4-FFF2-40B4-BE49-F238E27FC236}">
                  <a16:creationId xmlns:a16="http://schemas.microsoft.com/office/drawing/2014/main" id="{410495ED-97C0-BA11-E596-BCCF87E207FD}"/>
                </a:ext>
              </a:extLst>
            </p:cNvPr>
            <p:cNvCxnSpPr>
              <a:cxnSpLocks/>
              <a:stCxn id="3" idx="3"/>
              <a:endCxn id="21" idx="1"/>
            </p:cNvCxnSpPr>
            <p:nvPr/>
          </p:nvCxnSpPr>
          <p:spPr>
            <a:xfrm>
              <a:off x="6507581" y="480266"/>
              <a:ext cx="2240829" cy="3019069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urved Connector 75">
              <a:extLst>
                <a:ext uri="{FF2B5EF4-FFF2-40B4-BE49-F238E27FC236}">
                  <a16:creationId xmlns:a16="http://schemas.microsoft.com/office/drawing/2014/main" id="{29B56ECD-4F3B-4796-FCAC-CA06C474F1D5}"/>
                </a:ext>
              </a:extLst>
            </p:cNvPr>
            <p:cNvCxnSpPr>
              <a:cxnSpLocks/>
              <a:stCxn id="3" idx="3"/>
              <a:endCxn id="18" idx="1"/>
            </p:cNvCxnSpPr>
            <p:nvPr/>
          </p:nvCxnSpPr>
          <p:spPr>
            <a:xfrm>
              <a:off x="6507581" y="480266"/>
              <a:ext cx="2240829" cy="910670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urved Connector 80">
              <a:extLst>
                <a:ext uri="{FF2B5EF4-FFF2-40B4-BE49-F238E27FC236}">
                  <a16:creationId xmlns:a16="http://schemas.microsoft.com/office/drawing/2014/main" id="{5083DA99-C369-E11B-570E-9236219D9A3A}"/>
                </a:ext>
              </a:extLst>
            </p:cNvPr>
            <p:cNvCxnSpPr>
              <a:cxnSpLocks/>
              <a:stCxn id="5" idx="3"/>
              <a:endCxn id="21" idx="1"/>
            </p:cNvCxnSpPr>
            <p:nvPr/>
          </p:nvCxnSpPr>
          <p:spPr>
            <a:xfrm flipV="1">
              <a:off x="6507581" y="3499335"/>
              <a:ext cx="2240829" cy="83396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urved Connector 83">
              <a:extLst>
                <a:ext uri="{FF2B5EF4-FFF2-40B4-BE49-F238E27FC236}">
                  <a16:creationId xmlns:a16="http://schemas.microsoft.com/office/drawing/2014/main" id="{9B6E088C-4161-97CC-999E-A1A6D2A59FD1}"/>
                </a:ext>
              </a:extLst>
            </p:cNvPr>
            <p:cNvCxnSpPr>
              <a:cxnSpLocks/>
              <a:stCxn id="5" idx="3"/>
              <a:endCxn id="24" idx="1"/>
            </p:cNvCxnSpPr>
            <p:nvPr/>
          </p:nvCxnSpPr>
          <p:spPr>
            <a:xfrm>
              <a:off x="6507581" y="4333300"/>
              <a:ext cx="2240829" cy="884698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urved Connector 86">
              <a:extLst>
                <a:ext uri="{FF2B5EF4-FFF2-40B4-BE49-F238E27FC236}">
                  <a16:creationId xmlns:a16="http://schemas.microsoft.com/office/drawing/2014/main" id="{7A238B15-D943-F65D-E0CD-E53E2B8BD72A}"/>
                </a:ext>
              </a:extLst>
            </p:cNvPr>
            <p:cNvCxnSpPr>
              <a:cxnSpLocks/>
              <a:stCxn id="5" idx="3"/>
              <a:endCxn id="27" idx="1"/>
            </p:cNvCxnSpPr>
            <p:nvPr/>
          </p:nvCxnSpPr>
          <p:spPr>
            <a:xfrm>
              <a:off x="6507581" y="4333300"/>
              <a:ext cx="2240829" cy="326546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urved Connector 89">
              <a:extLst>
                <a:ext uri="{FF2B5EF4-FFF2-40B4-BE49-F238E27FC236}">
                  <a16:creationId xmlns:a16="http://schemas.microsoft.com/office/drawing/2014/main" id="{8064BADF-2768-1F60-A21F-3E5C2C1CFB89}"/>
                </a:ext>
              </a:extLst>
            </p:cNvPr>
            <p:cNvCxnSpPr>
              <a:cxnSpLocks/>
              <a:stCxn id="6" idx="3"/>
              <a:endCxn id="18" idx="1"/>
            </p:cNvCxnSpPr>
            <p:nvPr/>
          </p:nvCxnSpPr>
          <p:spPr>
            <a:xfrm flipV="1">
              <a:off x="6507581" y="1390936"/>
              <a:ext cx="2240829" cy="5647253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urved Connector 92">
              <a:extLst>
                <a:ext uri="{FF2B5EF4-FFF2-40B4-BE49-F238E27FC236}">
                  <a16:creationId xmlns:a16="http://schemas.microsoft.com/office/drawing/2014/main" id="{35798648-0064-B11A-487A-9F5C13E4A31E}"/>
                </a:ext>
              </a:extLst>
            </p:cNvPr>
            <p:cNvCxnSpPr>
              <a:cxnSpLocks/>
              <a:stCxn id="6" idx="3"/>
              <a:endCxn id="21" idx="1"/>
            </p:cNvCxnSpPr>
            <p:nvPr/>
          </p:nvCxnSpPr>
          <p:spPr>
            <a:xfrm flipV="1">
              <a:off x="6507581" y="3499335"/>
              <a:ext cx="2240829" cy="3538854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urved Connector 95">
              <a:extLst>
                <a:ext uri="{FF2B5EF4-FFF2-40B4-BE49-F238E27FC236}">
                  <a16:creationId xmlns:a16="http://schemas.microsoft.com/office/drawing/2014/main" id="{3CB87F9B-1E25-51A7-81B7-81E0103EB7EE}"/>
                </a:ext>
              </a:extLst>
            </p:cNvPr>
            <p:cNvCxnSpPr>
              <a:cxnSpLocks/>
              <a:stCxn id="6" idx="3"/>
              <a:endCxn id="24" idx="1"/>
            </p:cNvCxnSpPr>
            <p:nvPr/>
          </p:nvCxnSpPr>
          <p:spPr>
            <a:xfrm flipV="1">
              <a:off x="6507581" y="5217998"/>
              <a:ext cx="2240829" cy="18201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urved Connector 98">
              <a:extLst>
                <a:ext uri="{FF2B5EF4-FFF2-40B4-BE49-F238E27FC236}">
                  <a16:creationId xmlns:a16="http://schemas.microsoft.com/office/drawing/2014/main" id="{2E0A0CEF-8816-D111-C40D-A9F232AEA2A0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6507581" y="7038189"/>
              <a:ext cx="2240829" cy="560575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bg2">
                  <a:lumMod val="10000"/>
                </a:schemeClr>
              </a:solidFill>
              <a:tailEnd type="triangle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06D250E-AE98-E3A6-01FA-B329DE765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6EFFFB-37B1-9134-959E-4F778E54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Unified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927FFF-8B53-57DA-77B5-A234950D8BF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lang="en-US" altLang="zh-CN" b="1" i="0" dirty="0" err="1">
                <a:solidFill>
                  <a:schemeClr val="bg2">
                    <a:lumMod val="10000"/>
                  </a:schemeClr>
                </a:solidFill>
              </a:rPr>
              <a:t>RACo</a:t>
            </a:r>
            <a:r>
              <a:rPr lang="en-US" altLang="zh-CN" i="0" dirty="0">
                <a:solidFill>
                  <a:schemeClr val="bg2">
                    <a:lumMod val="10000"/>
                  </a:schemeClr>
                </a:solidFill>
              </a:rPr>
              <a:t>)</a:t>
            </a:r>
            <a:endParaRPr lang="en-US" i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CF3C5E-1D0D-C40E-C046-9E3D3E0D0615}"/>
              </a:ext>
            </a:extLst>
          </p:cNvPr>
          <p:cNvSpPr/>
          <p:nvPr/>
        </p:nvSpPr>
        <p:spPr>
          <a:xfrm>
            <a:off x="295920" y="525507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C50451-E2C4-9A13-362D-2B4A1ECEF662}"/>
              </a:ext>
            </a:extLst>
          </p:cNvPr>
          <p:cNvSpPr/>
          <p:nvPr/>
        </p:nvSpPr>
        <p:spPr>
          <a:xfrm>
            <a:off x="228641" y="5177990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F90F5F-6BE0-4F05-33D0-0AF63EB27E0E}"/>
              </a:ext>
            </a:extLst>
          </p:cNvPr>
          <p:cNvSpPr/>
          <p:nvPr/>
        </p:nvSpPr>
        <p:spPr>
          <a:xfrm>
            <a:off x="155564" y="5101794"/>
            <a:ext cx="6670731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5496C-644F-0985-2E72-6B46221FC476}"/>
              </a:ext>
            </a:extLst>
          </p:cNvPr>
          <p:cNvGrpSpPr/>
          <p:nvPr/>
        </p:nvGrpSpPr>
        <p:grpSpPr>
          <a:xfrm>
            <a:off x="222283" y="2257840"/>
            <a:ext cx="6545191" cy="5478613"/>
            <a:chOff x="8941740" y="2352202"/>
            <a:chExt cx="6545191" cy="5478613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468D474F-4D8E-D65A-3E5C-A803D5C1B7E2}"/>
                </a:ext>
              </a:extLst>
            </p:cNvPr>
            <p:cNvSpPr/>
            <p:nvPr/>
          </p:nvSpPr>
          <p:spPr>
            <a:xfrm>
              <a:off x="11062559" y="2352202"/>
              <a:ext cx="2760442" cy="2184329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Large-Scale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2F482C-3C1A-DEFF-7324-4641D0E25441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FEBCE51-3AAE-9383-D872-A85686376ED6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0F3B6D66-C9CE-08E1-9634-CF298711DA3C}"/>
                </a:ext>
              </a:extLst>
            </p:cNvPr>
            <p:cNvSpPr/>
            <p:nvPr/>
          </p:nvSpPr>
          <p:spPr>
            <a:xfrm>
              <a:off x="9056020" y="2352202"/>
              <a:ext cx="1641704" cy="2187172"/>
            </a:xfrm>
            <a:prstGeom prst="roundRect">
              <a:avLst>
                <a:gd name="adj" fmla="val 6127"/>
              </a:avLst>
            </a:prstGeom>
            <a:noFill/>
            <a:ln w="57150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Dense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Passage</a:t>
              </a:r>
              <a:r>
                <a:rPr lang="zh-CN" altLang="en-US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ED26BC6-2C74-59FF-F581-5B36D7D164C7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Retrieved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Passages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4CEA23D-8BEB-02AD-2932-FF42008AC7F3}"/>
                </a:ext>
              </a:extLst>
            </p:cNvPr>
            <p:cNvCxnSpPr>
              <a:cxnSpLocks/>
              <a:stCxn id="13" idx="0"/>
              <a:endCxn id="15" idx="2"/>
            </p:cNvCxnSpPr>
            <p:nvPr/>
          </p:nvCxnSpPr>
          <p:spPr>
            <a:xfrm flipH="1" flipV="1">
              <a:off x="9876872" y="4539374"/>
              <a:ext cx="3377" cy="82298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AA90417-C335-927C-CEF6-85D263CCCF74}"/>
                </a:ext>
              </a:extLst>
            </p:cNvPr>
            <p:cNvCxnSpPr>
              <a:cxnSpLocks/>
              <a:endCxn id="1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9AF104F5-E526-C16A-D284-8DAA4379FCBD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 flipV="1">
              <a:off x="10697724" y="3444367"/>
              <a:ext cx="364835" cy="1421"/>
            </a:xfrm>
            <a:prstGeom prst="bent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328AA04-85C5-6BE0-D52A-EA3384061037}"/>
                </a:ext>
              </a:extLst>
            </p:cNvPr>
            <p:cNvSpPr/>
            <p:nvPr/>
          </p:nvSpPr>
          <p:spPr>
            <a:xfrm>
              <a:off x="10708265" y="7004984"/>
              <a:ext cx="3004242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Generator</a:t>
              </a:r>
            </a:p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(as </a:t>
              </a:r>
              <a:r>
                <a:rPr lang="en-US" altLang="zh-CN" sz="20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classifier</a:t>
              </a:r>
              <a:r>
                <a:rPr lang="en-US" altLang="zh-CN" sz="2000" dirty="0">
                  <a:solidFill>
                    <a:schemeClr val="tx1"/>
                  </a:solidFill>
                  <a:latin typeface="Helvetica Neue"/>
                  <a:cs typeface="Helvetica Neue"/>
                </a:rPr>
                <a:t> if needed)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E0BB4B4-FD5E-53F4-B6CD-6D08A81A0D1D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69236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630798DF-20B8-39B9-761D-933504E0EE29}"/>
                </a:ext>
              </a:extLst>
            </p:cNvPr>
            <p:cNvCxnSpPr>
              <a:cxnSpLocks/>
              <a:stCxn id="13" idx="2"/>
              <a:endCxn id="21" idx="1"/>
            </p:cNvCxnSpPr>
            <p:nvPr/>
          </p:nvCxnSpPr>
          <p:spPr>
            <a:xfrm rot="16200000" flipH="1">
              <a:off x="9741618" y="6451253"/>
              <a:ext cx="1105278" cy="828016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F14B1ECC-3068-3263-4EA4-37B9AE3D80EF}"/>
                </a:ext>
              </a:extLst>
            </p:cNvPr>
            <p:cNvCxnSpPr>
              <a:cxnSpLocks/>
              <a:stCxn id="21" idx="3"/>
              <a:endCxn id="14" idx="2"/>
            </p:cNvCxnSpPr>
            <p:nvPr/>
          </p:nvCxnSpPr>
          <p:spPr>
            <a:xfrm flipV="1">
              <a:off x="13712507" y="6312622"/>
              <a:ext cx="942459" cy="110527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A0D33A5-D548-0F23-8AD8-682B616F1229}"/>
              </a:ext>
            </a:extLst>
          </p:cNvPr>
          <p:cNvGrpSpPr/>
          <p:nvPr/>
        </p:nvGrpSpPr>
        <p:grpSpPr>
          <a:xfrm>
            <a:off x="8563481" y="6774624"/>
            <a:ext cx="7226251" cy="2085584"/>
            <a:chOff x="8563481" y="6774624"/>
            <a:chExt cx="7226251" cy="208558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1DBEF8F-6186-9745-39A2-19287D901620}"/>
                </a:ext>
              </a:extLst>
            </p:cNvPr>
            <p:cNvSpPr txBox="1"/>
            <p:nvPr/>
          </p:nvSpPr>
          <p:spPr>
            <a:xfrm>
              <a:off x="8563481" y="6774624"/>
              <a:ext cx="7226251" cy="4770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Multi-choi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Question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Answering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25C89A0-7C40-9E7C-FFC8-B5DBC5E87C3E}"/>
                </a:ext>
              </a:extLst>
            </p:cNvPr>
            <p:cNvSpPr txBox="1"/>
            <p:nvPr/>
          </p:nvSpPr>
          <p:spPr>
            <a:xfrm>
              <a:off x="8563481" y="7305696"/>
              <a:ext cx="7226251" cy="477054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Verification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85DE74C-03C1-F94B-1D18-694ACC9C9B49}"/>
                </a:ext>
              </a:extLst>
            </p:cNvPr>
            <p:cNvSpPr txBox="1"/>
            <p:nvPr/>
          </p:nvSpPr>
          <p:spPr>
            <a:xfrm>
              <a:off x="8563481" y="7844425"/>
              <a:ext cx="7226251" cy="477054"/>
            </a:xfrm>
            <a:prstGeom prst="rect">
              <a:avLst/>
            </a:prstGeom>
            <a:solidFill>
              <a:srgbClr val="002060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Constrained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CE811EE-4725-EABA-32BC-35B2BAAF2748}"/>
                </a:ext>
              </a:extLst>
            </p:cNvPr>
            <p:cNvSpPr txBox="1"/>
            <p:nvPr/>
          </p:nvSpPr>
          <p:spPr>
            <a:xfrm>
              <a:off x="8563481" y="8383154"/>
              <a:ext cx="7226251" cy="47705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Counterfactual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Explanation</a:t>
              </a:r>
              <a:r>
                <a:rPr lang="zh-CN" altLang="en-US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solidFill>
                    <a:schemeClr val="bg1"/>
                  </a:solidFill>
                  <a:latin typeface="Helvetica Neue"/>
                  <a:cs typeface="Helvetica Neue"/>
                </a:rPr>
                <a:t>Generation</a:t>
              </a:r>
              <a:endParaRPr lang="en-US" sz="25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69" name="Bent-Up Arrow 68">
            <a:extLst>
              <a:ext uri="{FF2B5EF4-FFF2-40B4-BE49-F238E27FC236}">
                <a16:creationId xmlns:a16="http://schemas.microsoft.com/office/drawing/2014/main" id="{08E78009-F0E3-A9B6-86F1-59C1CAC9A909}"/>
              </a:ext>
            </a:extLst>
          </p:cNvPr>
          <p:cNvSpPr/>
          <p:nvPr/>
        </p:nvSpPr>
        <p:spPr>
          <a:xfrm flipH="1">
            <a:off x="336560" y="4462349"/>
            <a:ext cx="8043369" cy="4393593"/>
          </a:xfrm>
          <a:prstGeom prst="bentUpArrow">
            <a:avLst>
              <a:gd name="adj1" fmla="val 8410"/>
              <a:gd name="adj2" fmla="val 8015"/>
              <a:gd name="adj3" fmla="val 12360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F7A2351-82B2-ECEA-EBAB-EEA0B180B8E2}"/>
              </a:ext>
            </a:extLst>
          </p:cNvPr>
          <p:cNvGrpSpPr/>
          <p:nvPr/>
        </p:nvGrpSpPr>
        <p:grpSpPr>
          <a:xfrm>
            <a:off x="5211462" y="2101668"/>
            <a:ext cx="9852838" cy="2759412"/>
            <a:chOff x="5211462" y="2101668"/>
            <a:chExt cx="9852838" cy="275941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FDAC7F43-6627-18B8-56C8-1BFA3609CAD5}"/>
                </a:ext>
              </a:extLst>
            </p:cNvPr>
            <p:cNvSpPr/>
            <p:nvPr/>
          </p:nvSpPr>
          <p:spPr>
            <a:xfrm>
              <a:off x="8749109" y="2101668"/>
              <a:ext cx="6315191" cy="639668"/>
            </a:xfrm>
            <a:prstGeom prst="roundRect">
              <a:avLst>
                <a:gd name="adj" fmla="val 9968"/>
              </a:avLst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Benchmark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Datasets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B126F49-E700-D288-C647-8488C71BB9F7}"/>
                </a:ext>
              </a:extLst>
            </p:cNvPr>
            <p:cNvSpPr/>
            <p:nvPr/>
          </p:nvSpPr>
          <p:spPr>
            <a:xfrm>
              <a:off x="8749109" y="2817796"/>
              <a:ext cx="6315191" cy="954107"/>
            </a:xfrm>
            <a:prstGeom prst="roundRect">
              <a:avLst>
                <a:gd name="adj" fmla="val 996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Annotated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Facts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Relations,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Graphs)</a:t>
              </a:r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E6505254-F437-2B4C-CB19-A8CB6D076FF1}"/>
                </a:ext>
              </a:extLst>
            </p:cNvPr>
            <p:cNvSpPr/>
            <p:nvPr/>
          </p:nvSpPr>
          <p:spPr>
            <a:xfrm>
              <a:off x="8749109" y="3848099"/>
              <a:ext cx="6315191" cy="1012981"/>
            </a:xfrm>
            <a:prstGeom prst="roundRect">
              <a:avLst>
                <a:gd name="adj" fmla="val 9968"/>
              </a:avLst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Commonsense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Relevant</a:t>
              </a:r>
              <a:r>
                <a:rPr lang="zh-CN" altLang="en-US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Corpus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Statements,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Bases)</a:t>
              </a:r>
            </a:p>
          </p:txBody>
        </p:sp>
        <p:sp>
          <p:nvSpPr>
            <p:cNvPr id="63" name="Right Arrow 62">
              <a:extLst>
                <a:ext uri="{FF2B5EF4-FFF2-40B4-BE49-F238E27FC236}">
                  <a16:creationId xmlns:a16="http://schemas.microsoft.com/office/drawing/2014/main" id="{0663DD94-38E1-E161-D1FA-06AA0854A252}"/>
                </a:ext>
              </a:extLst>
            </p:cNvPr>
            <p:cNvSpPr/>
            <p:nvPr/>
          </p:nvSpPr>
          <p:spPr>
            <a:xfrm rot="10800000">
              <a:off x="5211462" y="3595246"/>
              <a:ext cx="3352017" cy="600664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82EE8799-4595-4939-C3F2-6E0A17D64A29}"/>
                </a:ext>
              </a:extLst>
            </p:cNvPr>
            <p:cNvSpPr txBox="1"/>
            <p:nvPr/>
          </p:nvSpPr>
          <p:spPr>
            <a:xfrm>
              <a:off x="5217365" y="2667464"/>
              <a:ext cx="35621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Source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Heterogeneity</a:t>
              </a:r>
            </a:p>
            <a:p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(e.g.,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transform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KG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/</a:t>
              </a:r>
              <a:r>
                <a:rPr lang="zh-CN" altLang="en-US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rgbClr val="C00000"/>
                  </a:solidFill>
                  <a:latin typeface="Helvetica Neue"/>
                  <a:cs typeface="Helvetica Neue"/>
                </a:rPr>
                <a:t>KB)</a:t>
              </a:r>
              <a:endParaRPr lang="en-US" sz="2400" dirty="0">
                <a:solidFill>
                  <a:srgbClr val="C00000"/>
                </a:solidFill>
                <a:latin typeface="Helvetica Neue"/>
                <a:cs typeface="Helvetica Neue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759AAAC8-EA44-6CB7-89C4-ECB5DBD5927C}"/>
              </a:ext>
            </a:extLst>
          </p:cNvPr>
          <p:cNvSpPr txBox="1"/>
          <p:nvPr/>
        </p:nvSpPr>
        <p:spPr>
          <a:xfrm>
            <a:off x="956908" y="7972796"/>
            <a:ext cx="6100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Training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Retriever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without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golden</a:t>
            </a:r>
            <a:r>
              <a:rPr lang="zh-CN" altLang="en-US" sz="24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rgbClr val="C00000"/>
                </a:solidFill>
                <a:latin typeface="Helvetica Neue"/>
                <a:cs typeface="Helvetica Neue"/>
              </a:rPr>
              <a:t>passages</a:t>
            </a:r>
            <a:endParaRPr lang="en-US" sz="24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cxnSp>
        <p:nvCxnSpPr>
          <p:cNvPr id="82" name="Elbow Connector 81">
            <a:extLst>
              <a:ext uri="{FF2B5EF4-FFF2-40B4-BE49-F238E27FC236}">
                <a16:creationId xmlns:a16="http://schemas.microsoft.com/office/drawing/2014/main" id="{5BF892C1-69CE-4904-1BA2-5170ED23B66B}"/>
              </a:ext>
            </a:extLst>
          </p:cNvPr>
          <p:cNvCxnSpPr>
            <a:cxnSpLocks/>
            <a:stCxn id="8" idx="3"/>
            <a:endCxn id="65" idx="1"/>
          </p:cNvCxnSpPr>
          <p:nvPr/>
        </p:nvCxnSpPr>
        <p:spPr>
          <a:xfrm>
            <a:off x="6966651" y="5892156"/>
            <a:ext cx="1596830" cy="1652067"/>
          </a:xfrm>
          <a:prstGeom prst="bentConnector3">
            <a:avLst>
              <a:gd name="adj1" fmla="val 50000"/>
            </a:avLst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5B43B-F6CB-CE4A-3D84-44D1B8CD0E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2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C530487-F7DA-B8AD-673D-37AA830556F8}"/>
              </a:ext>
            </a:extLst>
          </p:cNvPr>
          <p:cNvSpPr/>
          <p:nvPr/>
        </p:nvSpPr>
        <p:spPr>
          <a:xfrm>
            <a:off x="362310" y="5172119"/>
            <a:ext cx="7315200" cy="3875416"/>
          </a:xfrm>
          <a:prstGeom prst="rect">
            <a:avLst/>
          </a:prstGeom>
          <a:solidFill>
            <a:srgbClr val="00206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pPr algn="ctr"/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15386A-2A38-2B67-54F1-2098047D42C8}"/>
              </a:ext>
            </a:extLst>
          </p:cNvPr>
          <p:cNvSpPr/>
          <p:nvPr/>
        </p:nvSpPr>
        <p:spPr>
          <a:xfrm>
            <a:off x="8490309" y="5172119"/>
            <a:ext cx="7504983" cy="3875416"/>
          </a:xfrm>
          <a:prstGeom prst="rect">
            <a:avLst/>
          </a:prstGeom>
          <a:solidFill>
            <a:schemeClr val="accent4">
              <a:lumMod val="50000"/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C17ECB-C2B7-26FD-615D-63321240D48E}"/>
              </a:ext>
            </a:extLst>
          </p:cNvPr>
          <p:cNvSpPr/>
          <p:nvPr/>
        </p:nvSpPr>
        <p:spPr>
          <a:xfrm>
            <a:off x="362310" y="600902"/>
            <a:ext cx="7315200" cy="3875416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13B28EE-FEDA-BBFD-CB72-DAB0D704C9AC}"/>
              </a:ext>
            </a:extLst>
          </p:cNvPr>
          <p:cNvSpPr/>
          <p:nvPr/>
        </p:nvSpPr>
        <p:spPr>
          <a:xfrm>
            <a:off x="8490310" y="600902"/>
            <a:ext cx="7504982" cy="3875416"/>
          </a:xfrm>
          <a:prstGeom prst="rect">
            <a:avLst/>
          </a:prstGeom>
          <a:solidFill>
            <a:schemeClr val="accent2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effectLst/>
              <a:latin typeface="Colfax" panose="020B0304000000010002" pitchFamily="34" charset="0"/>
            </a:endParaRPr>
          </a:p>
          <a:p>
            <a:endParaRPr lang="en-US" altLang="zh-CN" sz="2400" b="1" dirty="0">
              <a:latin typeface="Colfax" panose="020B0304000000010002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26196-A8A2-8104-5CD8-3FF3F04826B3}"/>
              </a:ext>
            </a:extLst>
          </p:cNvPr>
          <p:cNvSpPr txBox="1"/>
          <p:nvPr/>
        </p:nvSpPr>
        <p:spPr>
          <a:xfrm>
            <a:off x="284899" y="1268925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B01AF2-4EF6-8823-5017-BBC42B0FCF1F}"/>
              </a:ext>
            </a:extLst>
          </p:cNvPr>
          <p:cNvSpPr txBox="1"/>
          <p:nvPr/>
        </p:nvSpPr>
        <p:spPr>
          <a:xfrm>
            <a:off x="0" y="-1"/>
            <a:ext cx="8128000" cy="47705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Multi-choi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81A7E1-645D-C4AB-33ED-EDA70720EF7B}"/>
              </a:ext>
            </a:extLst>
          </p:cNvPr>
          <p:cNvSpPr txBox="1"/>
          <p:nvPr/>
        </p:nvSpPr>
        <p:spPr>
          <a:xfrm>
            <a:off x="8128000" y="0"/>
            <a:ext cx="8128000" cy="4770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Fact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Verification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CBDE2-6A05-1866-941A-08DDE199C9CC}"/>
              </a:ext>
            </a:extLst>
          </p:cNvPr>
          <p:cNvSpPr txBox="1"/>
          <p:nvPr/>
        </p:nvSpPr>
        <p:spPr>
          <a:xfrm>
            <a:off x="0" y="4603456"/>
            <a:ext cx="8128000" cy="47705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Constrained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Commonsense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CF1A03-6143-E176-04B2-E599C371F474}"/>
              </a:ext>
            </a:extLst>
          </p:cNvPr>
          <p:cNvSpPr txBox="1"/>
          <p:nvPr/>
        </p:nvSpPr>
        <p:spPr>
          <a:xfrm>
            <a:off x="8128000" y="4603456"/>
            <a:ext cx="8128000" cy="4770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Counterfactual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Explanation</a:t>
            </a:r>
            <a:r>
              <a:rPr lang="zh-CN" altLang="en-US" sz="25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chemeClr val="bg1"/>
                </a:solidFill>
                <a:latin typeface="Helvetica Neue"/>
                <a:cs typeface="Helvetica Neue"/>
              </a:rPr>
              <a:t>Generation</a:t>
            </a:r>
            <a:endParaRPr lang="en-US" sz="25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6C9AB89-6621-2C96-03B4-A2438801F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1458357"/>
              </p:ext>
            </p:extLst>
          </p:nvPr>
        </p:nvGraphicFramePr>
        <p:xfrm>
          <a:off x="980508" y="664422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CSQA1.0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OBQA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75.76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71.25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74.20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QA-GNN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73.40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67.80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612869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70.14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66.02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KAGNet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69.00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01376B7-D66C-CF5A-210F-DAD27B3C351E}"/>
              </a:ext>
            </a:extLst>
          </p:cNvPr>
          <p:cNvSpPr txBox="1"/>
          <p:nvPr/>
        </p:nvSpPr>
        <p:spPr>
          <a:xfrm>
            <a:off x="8537182" y="1298747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4" name="Table 7">
            <a:extLst>
              <a:ext uri="{FF2B5EF4-FFF2-40B4-BE49-F238E27FC236}">
                <a16:creationId xmlns:a16="http://schemas.microsoft.com/office/drawing/2014/main" id="{EA24DCFD-065A-1ECD-2987-6B0C9E092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827279"/>
              </p:ext>
            </p:extLst>
          </p:nvPr>
        </p:nvGraphicFramePr>
        <p:xfrm>
          <a:off x="9232791" y="694244"/>
          <a:ext cx="6236721" cy="2606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8907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2078907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(Accuracy)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CSQA2.0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CREAK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61.75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84.17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79.51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8701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GreaseLM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77.51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54.60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77.32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3EC26D5C-DE36-EC36-3DD7-4E38398060D9}"/>
              </a:ext>
            </a:extLst>
          </p:cNvPr>
          <p:cNvSpPr txBox="1"/>
          <p:nvPr/>
        </p:nvSpPr>
        <p:spPr>
          <a:xfrm>
            <a:off x="28489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6" name="Table 7">
            <a:extLst>
              <a:ext uri="{FF2B5EF4-FFF2-40B4-BE49-F238E27FC236}">
                <a16:creationId xmlns:a16="http://schemas.microsoft.com/office/drawing/2014/main" id="{EF7ECFC8-86EF-DB34-0FDD-3A3A28D43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30998"/>
              </p:ext>
            </p:extLst>
          </p:nvPr>
        </p:nvGraphicFramePr>
        <p:xfrm>
          <a:off x="98050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CommonGen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42.76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33.89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KFCNet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41.97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33.11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39.86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33.20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608387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KG-BART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30.90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32.70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29.50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30.20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987589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31.60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949761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A4C10368-0472-1022-48E1-DE4AD2BAC682}"/>
              </a:ext>
            </a:extLst>
          </p:cNvPr>
          <p:cNvSpPr txBox="1"/>
          <p:nvPr/>
        </p:nvSpPr>
        <p:spPr>
          <a:xfrm>
            <a:off x="8490309" y="587269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graphicFrame>
        <p:nvGraphicFramePr>
          <p:cNvPr id="48" name="Table 7">
            <a:extLst>
              <a:ext uri="{FF2B5EF4-FFF2-40B4-BE49-F238E27FC236}">
                <a16:creationId xmlns:a16="http://schemas.microsoft.com/office/drawing/2014/main" id="{8AA32770-1BEB-BD7F-979B-B835E7E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591106"/>
              </p:ext>
            </p:extLst>
          </p:nvPr>
        </p:nvGraphicFramePr>
        <p:xfrm>
          <a:off x="9185918" y="5268190"/>
          <a:ext cx="6236721" cy="36487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806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1877786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1845129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ComVE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(BL-4)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(SPICE)</a:t>
                      </a:r>
                      <a:endParaRPr lang="en-US" sz="1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RACo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25.30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36.37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U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NICORN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24.46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35.79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7890393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CALM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23.50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35.23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1295748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MoKGE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22.87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34.88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T5-Large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22.77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34.62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22921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GraphRF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22.07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33.09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F5AE95F-D028-3C9F-D60E-385CC1267F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402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Source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Heterogeneity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Unified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approach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various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commonsense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reasoning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NLP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Transforming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graphs,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bases,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etc.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into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passages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retrieval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augmentation.</a:t>
            </a:r>
          </a:p>
          <a:p>
            <a:pPr marL="514350" indent="-514350">
              <a:buAutoNum type="arabicPeriod"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Will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this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methodology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be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b="1" dirty="0">
                <a:solidFill>
                  <a:schemeClr val="bg2">
                    <a:lumMod val="10000"/>
                  </a:schemeClr>
                </a:solidFill>
              </a:rPr>
              <a:t>effective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for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open-domain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question</a:t>
            </a:r>
            <a:r>
              <a:rPr lang="zh-CN" altLang="en-US" sz="32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</a:rPr>
              <a:t>answering?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9A89CC-C2CA-4C63-5D53-9216E8560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825290"/>
              </p:ext>
            </p:extLst>
          </p:nvPr>
        </p:nvGraphicFramePr>
        <p:xfrm>
          <a:off x="7104587" y="5588323"/>
          <a:ext cx="2493226" cy="3200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93226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FBS</a:t>
                      </a:r>
                      <a:r>
                        <a:rPr lang="zh-CN" altLang="en-US" sz="2400" dirty="0"/>
                        <a:t> </a:t>
                      </a:r>
                      <a:r>
                        <a:rPr lang="en-US" altLang="zh-CN" sz="2400" dirty="0"/>
                        <a:t>Schedules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5672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F089720-B19C-D71B-EFB3-5BA3A4C060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8957625"/>
              </p:ext>
            </p:extLst>
          </p:nvPr>
        </p:nvGraphicFramePr>
        <p:xfrm>
          <a:off x="3510193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33885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Wikipedia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33885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713221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2AF644-DA5A-C698-D0C5-124C6345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86836"/>
              </p:ext>
            </p:extLst>
          </p:nvPr>
        </p:nvGraphicFramePr>
        <p:xfrm>
          <a:off x="5319952" y="5588323"/>
          <a:ext cx="1809759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09759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 err="1"/>
                        <a:t>USAToday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995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5E5C181F-B2E3-B2A4-FDB3-5195BC788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50355"/>
              </p:ext>
            </p:extLst>
          </p:nvPr>
        </p:nvGraphicFramePr>
        <p:xfrm>
          <a:off x="9577120" y="5588323"/>
          <a:ext cx="1337911" cy="3200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37911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Twitter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376539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0EF93DE-3B51-FB51-B17A-74289D3AC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50686"/>
              </p:ext>
            </p:extLst>
          </p:nvPr>
        </p:nvGraphicFramePr>
        <p:xfrm>
          <a:off x="11151517" y="5588323"/>
          <a:ext cx="1337910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37910">
                  <a:extLst>
                    <a:ext uri="{9D8B030D-6E8A-4147-A177-3AD203B41FA5}">
                      <a16:colId xmlns:a16="http://schemas.microsoft.com/office/drawing/2014/main" val="37105017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Output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36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N/A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32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9886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4442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76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6948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2026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4031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0AD8F7E-FF79-88F2-4540-65B14B1935C2}"/>
              </a:ext>
            </a:extLst>
          </p:cNvPr>
          <p:cNvSpPr txBox="1"/>
          <p:nvPr/>
        </p:nvSpPr>
        <p:spPr>
          <a:xfrm>
            <a:off x="3009041" y="4892712"/>
            <a:ext cx="990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3200" i="1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endParaRPr lang="en-US" i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1C361-EF43-503B-F590-BA5C58A5FD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2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8279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some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unified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 of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 Intensive Language Tasks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(KILT)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includes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fact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checking,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slot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filling,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entity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linking,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dialogue,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etc.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[2]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Petroni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KILT: a Benchmark for Knowledge Intensive Language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2021.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https://arxiv.org/pdf/2009.02252.pdf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What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knowledge-intensive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NLP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tasks?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translation,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machine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reading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comprehension,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summarization,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sentiment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analysis.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07063D-E087-E0CF-1ED9-0009B3E4E55C}"/>
              </a:ext>
            </a:extLst>
          </p:cNvPr>
          <p:cNvSpPr txBox="1"/>
          <p:nvPr/>
        </p:nvSpPr>
        <p:spPr>
          <a:xfrm>
            <a:off x="329784" y="1188637"/>
            <a:ext cx="1534052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tasks that humans could not reasonably be expected to perform without access to an </a:t>
            </a:r>
            <a:r>
              <a:rPr lang="en-US" altLang="zh-CN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external knowledge source</a:t>
            </a:r>
            <a:r>
              <a:rPr lang="zh-CN" altLang="en-US" sz="2800" b="1" dirty="0">
                <a:solidFill>
                  <a:srgbClr val="C00000"/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[1].</a:t>
            </a:r>
          </a:p>
          <a:p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[1]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Lewis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Retrieval-Augmented Generation for Knowledge-Intensive NLP Tasks.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NeurIPS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2020.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https://arxiv.org/pdf/2005.11401.pdf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2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4583DCB-0E42-E21D-E3D3-045AE9402A5E}"/>
              </a:ext>
            </a:extLst>
          </p:cNvPr>
          <p:cNvSpPr/>
          <p:nvPr/>
        </p:nvSpPr>
        <p:spPr>
          <a:xfrm>
            <a:off x="7473840" y="4192123"/>
            <a:ext cx="8584935" cy="2286497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5DE5B459-556A-458E-DC4E-003E93A37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38CBE1D-9105-394A-A665-C1CFF81419CD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A764C3C-3545-0B9F-6CA4-0FE30C5A1FEC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DBC7E73-1712-5257-FD27-259875AD0092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F8F135-E9C2-9110-9053-3E80D8DD52AA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CFEB109-8116-6B54-2873-C839B021CB7A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3DBC8B1-405C-216F-1E7F-5517C5817F43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FB7F13D-2FB2-77EE-F8F8-965A092A7A5A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91BC560-8DD3-B1EF-6A70-29CED9640FCE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BC2A812-5E8F-72B6-0038-50C7DB9BB246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68962244-A4D9-AF11-DB7E-A363F4C89A36}"/>
                </a:ext>
              </a:extLst>
            </p:cNvPr>
            <p:cNvCxnSpPr>
              <a:stCxn id="25" idx="0"/>
              <a:endCxn id="22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0429777-35F2-2680-8CD9-69FB65205466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8D3A56F-1B29-355A-1D79-653ED40C36FC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597A178D-3FC1-9008-F4A0-F7AF0D58FCF0}"/>
                </a:ext>
              </a:extLst>
            </p:cNvPr>
            <p:cNvCxnSpPr>
              <a:cxnSpLocks/>
              <a:stCxn id="23" idx="2"/>
              <a:endCxn id="31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B2239880-2550-7E07-5AB0-81C710BD116B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8D1D12A-7165-E33C-116B-FA91031F3CFF}"/>
              </a:ext>
            </a:extLst>
          </p:cNvPr>
          <p:cNvSpPr/>
          <p:nvPr/>
        </p:nvSpPr>
        <p:spPr>
          <a:xfrm>
            <a:off x="237947" y="2425335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4222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Kigali City, Rwanda (1907-- ) •">
            <a:extLst>
              <a:ext uri="{FF2B5EF4-FFF2-40B4-BE49-F238E27FC236}">
                <a16:creationId xmlns:a16="http://schemas.microsoft.com/office/drawing/2014/main" id="{EB1C010D-0700-8D5D-C3B1-A918D95E9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46341"/>
            <a:ext cx="16276320" cy="565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827" y="3959939"/>
            <a:ext cx="15737234" cy="1095433"/>
          </a:xfrm>
        </p:spPr>
        <p:txBody>
          <a:bodyPr/>
          <a:lstStyle/>
          <a:p>
            <a:r>
              <a:rPr lang="en-US" sz="5400" dirty="0"/>
              <a:t>Generate rather than Retrieve: Large Language Models are Strong Context Generators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2023 International Conference on Learning Representations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Wenhao</a:t>
            </a:r>
            <a:r>
              <a:rPr lang="en-US" sz="3200" b="1" dirty="0">
                <a:solidFill>
                  <a:schemeClr val="tx1"/>
                </a:solidFill>
              </a:rPr>
              <a:t> Yu</a:t>
            </a:r>
            <a:r>
              <a:rPr lang="en-US" sz="3200" dirty="0">
                <a:solidFill>
                  <a:schemeClr val="tx1"/>
                </a:solidFill>
              </a:rPr>
              <a:t>, Dan </a:t>
            </a:r>
            <a:r>
              <a:rPr lang="en-US" sz="3200" dirty="0" err="1">
                <a:solidFill>
                  <a:schemeClr val="tx1"/>
                </a:solidFill>
              </a:rPr>
              <a:t>Iter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Shuohang</a:t>
            </a:r>
            <a:r>
              <a:rPr lang="en-US" sz="3200" dirty="0">
                <a:solidFill>
                  <a:schemeClr val="tx1"/>
                </a:solidFill>
              </a:rPr>
              <a:t> Wang, </a:t>
            </a:r>
            <a:r>
              <a:rPr lang="en-US" sz="3200" dirty="0" err="1">
                <a:solidFill>
                  <a:schemeClr val="tx1"/>
                </a:solidFill>
              </a:rPr>
              <a:t>Yichong</a:t>
            </a:r>
            <a:r>
              <a:rPr lang="en-US" sz="3200" dirty="0">
                <a:solidFill>
                  <a:schemeClr val="tx1"/>
                </a:solidFill>
              </a:rPr>
              <a:t> Xu, </a:t>
            </a:r>
            <a:r>
              <a:rPr lang="en-US" sz="3200" dirty="0" err="1">
                <a:solidFill>
                  <a:schemeClr val="tx1"/>
                </a:solidFill>
              </a:rPr>
              <a:t>Mingxuan</a:t>
            </a:r>
            <a:r>
              <a:rPr lang="en-US" sz="3200" dirty="0">
                <a:solidFill>
                  <a:schemeClr val="tx1"/>
                </a:solidFill>
              </a:rPr>
              <a:t> Ju, Soumya Sanyal,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Michael Zeng, Meng Jiang</a:t>
            </a:r>
          </a:p>
        </p:txBody>
      </p:sp>
      <p:pic>
        <p:nvPicPr>
          <p:cNvPr id="1026" name="Picture 2" descr="Microsoft · GitHub">
            <a:extLst>
              <a:ext uri="{FF2B5EF4-FFF2-40B4-BE49-F238E27FC236}">
                <a16:creationId xmlns:a16="http://schemas.microsoft.com/office/drawing/2014/main" id="{5B2BBD3F-4275-5E76-E18E-D1D88572F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630" y="79429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615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E6D62A-8EA5-0A63-24EE-9CDDC54E82CA}"/>
              </a:ext>
            </a:extLst>
          </p:cNvPr>
          <p:cNvSpPr txBox="1"/>
          <p:nvPr/>
        </p:nvSpPr>
        <p:spPr>
          <a:xfrm>
            <a:off x="13671031" y="0"/>
            <a:ext cx="2588708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Kigali Rwanda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487159-00D4-DF5D-B157-2C03FF710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EF601-F8BD-C0AE-B476-A9AE5AAB74D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4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Open-Book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Framework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Open-Domain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2903697-42FA-CD7E-9B1A-D0D9C2D6E12D}"/>
              </a:ext>
            </a:extLst>
          </p:cNvPr>
          <p:cNvGrpSpPr/>
          <p:nvPr/>
        </p:nvGrpSpPr>
        <p:grpSpPr>
          <a:xfrm>
            <a:off x="949289" y="2787244"/>
            <a:ext cx="6545191" cy="4592215"/>
            <a:chOff x="267565" y="2316675"/>
            <a:chExt cx="6545191" cy="4592215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1901B90-2183-0D14-4742-0583343747C7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0D0A0C9-6E59-AFFA-911F-D1D153938A55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4D0615A-CC3C-6F10-7500-6C05D7BC62A9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15E1480-E9FE-6041-B435-636A507FECF2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846DF2B6-58B0-D298-65B7-32D65B3BB6E9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C8A643A-F9DC-3B6D-B5EE-386F24FC5C65}"/>
                </a:ext>
              </a:extLst>
            </p:cNvPr>
            <p:cNvCxnSpPr>
              <a:cxnSpLocks/>
              <a:stCxn id="25" idx="0"/>
              <a:endCxn id="27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564905D-62FF-FBA8-CF0F-61B5C4F32B14}"/>
                </a:ext>
              </a:extLst>
            </p:cNvPr>
            <p:cNvCxnSpPr>
              <a:cxnSpLocks/>
              <a:stCxn id="24" idx="2"/>
              <a:endCxn id="4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FA594664-2C87-AE39-B979-8E5D63CE4BA7}"/>
                </a:ext>
              </a:extLst>
            </p:cNvPr>
            <p:cNvCxnSpPr>
              <a:cxnSpLocks/>
              <a:stCxn id="27" idx="0"/>
              <a:endCxn id="24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59321970-8BC4-0172-FDB1-0901571B8A2D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F75C2A1-2377-7024-FAC9-DB480FCEBFF8}"/>
                </a:ext>
              </a:extLst>
            </p:cNvPr>
            <p:cNvCxnSpPr>
              <a:cxnSpLocks/>
              <a:stCxn id="50" idx="2"/>
              <a:endCxn id="33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Elbow Connector 34">
              <a:extLst>
                <a:ext uri="{FF2B5EF4-FFF2-40B4-BE49-F238E27FC236}">
                  <a16:creationId xmlns:a16="http://schemas.microsoft.com/office/drawing/2014/main" id="{0969DEA1-51A9-5D84-A59E-7DDF94F3726C}"/>
                </a:ext>
              </a:extLst>
            </p:cNvPr>
            <p:cNvCxnSpPr>
              <a:cxnSpLocks/>
              <a:stCxn id="25" idx="2"/>
              <a:endCxn id="33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35">
              <a:extLst>
                <a:ext uri="{FF2B5EF4-FFF2-40B4-BE49-F238E27FC236}">
                  <a16:creationId xmlns:a16="http://schemas.microsoft.com/office/drawing/2014/main" id="{7C4EF74F-2853-E662-E205-80A78DCEA758}"/>
                </a:ext>
              </a:extLst>
            </p:cNvPr>
            <p:cNvCxnSpPr>
              <a:cxnSpLocks/>
              <a:stCxn id="33" idx="3"/>
              <a:endCxn id="26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1610DDE-47B3-7DE9-5820-E4C6AC6A3935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7D1D28-3E7F-1C92-E501-EC570D3C795C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Retrieved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7264842-47BA-A995-AB4A-38217EC21BE8}"/>
              </a:ext>
            </a:extLst>
          </p:cNvPr>
          <p:cNvGrpSpPr/>
          <p:nvPr/>
        </p:nvGrpSpPr>
        <p:grpSpPr>
          <a:xfrm>
            <a:off x="8731177" y="2955355"/>
            <a:ext cx="6545191" cy="4418960"/>
            <a:chOff x="8904470" y="2207465"/>
            <a:chExt cx="6545191" cy="4418960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0B510B-8E75-90E2-63A7-CC962E95AF4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8C7D88D-7854-91E9-4939-DFA1766A7D28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Question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2994C3-BEF6-CAAE-C748-65FCDADF8E6C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Answer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9690C3BB-43D1-4D2B-BD85-911DA4B549C6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4E33507-AB21-1E17-03CF-2121E0507A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CC9459BC-0C55-C841-7B20-CE6365460FA3}"/>
                </a:ext>
              </a:extLst>
            </p:cNvPr>
            <p:cNvCxnSpPr>
              <a:cxnSpLocks/>
              <a:stCxn id="70" idx="2"/>
              <a:endCxn id="78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Elbow Connector 79">
              <a:extLst>
                <a:ext uri="{FF2B5EF4-FFF2-40B4-BE49-F238E27FC236}">
                  <a16:creationId xmlns:a16="http://schemas.microsoft.com/office/drawing/2014/main" id="{2101CDEF-1DFC-CE88-26CE-6196C41D3259}"/>
                </a:ext>
              </a:extLst>
            </p:cNvPr>
            <p:cNvCxnSpPr>
              <a:cxnSpLocks/>
              <a:stCxn id="72" idx="2"/>
              <a:endCxn id="78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Elbow Connector 80">
              <a:extLst>
                <a:ext uri="{FF2B5EF4-FFF2-40B4-BE49-F238E27FC236}">
                  <a16:creationId xmlns:a16="http://schemas.microsoft.com/office/drawing/2014/main" id="{E61CC4E2-F8AB-4303-FDAD-60C7E1BCF02D}"/>
                </a:ext>
              </a:extLst>
            </p:cNvPr>
            <p:cNvCxnSpPr>
              <a:cxnSpLocks/>
              <a:stCxn id="78" idx="3"/>
              <a:endCxn id="73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5F034C5-FF88-DC51-241E-A36F3615DBAA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CFF8FD4-586B-5C69-BC14-5211D0896F8F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5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5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25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89" name="Elbow Connector 88">
              <a:extLst>
                <a:ext uri="{FF2B5EF4-FFF2-40B4-BE49-F238E27FC236}">
                  <a16:creationId xmlns:a16="http://schemas.microsoft.com/office/drawing/2014/main" id="{861763FA-09D5-AD32-3ECD-927E7A9B886D}"/>
                </a:ext>
              </a:extLst>
            </p:cNvPr>
            <p:cNvCxnSpPr>
              <a:cxnSpLocks/>
              <a:stCxn id="72" idx="0"/>
              <a:endCxn id="74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Elbow Connector 92">
              <a:extLst>
                <a:ext uri="{FF2B5EF4-FFF2-40B4-BE49-F238E27FC236}">
                  <a16:creationId xmlns:a16="http://schemas.microsoft.com/office/drawing/2014/main" id="{523C0F7A-67A9-9149-5CA0-60516DA9A25A}"/>
                </a:ext>
              </a:extLst>
            </p:cNvPr>
            <p:cNvCxnSpPr>
              <a:cxnSpLocks/>
              <a:stCxn id="74" idx="3"/>
              <a:endCxn id="83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7988D-6E04-A449-89F5-0B33C177C8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0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Why</a:t>
            </a:r>
            <a:r>
              <a:rPr lang="zh-CN" altLang="en-US" sz="4400" dirty="0"/>
              <a:t> </a:t>
            </a:r>
            <a:r>
              <a:rPr lang="en-US" altLang="zh-CN" sz="4400" dirty="0"/>
              <a:t>not</a:t>
            </a:r>
            <a:r>
              <a:rPr lang="zh-CN" altLang="en-US" sz="4400" dirty="0"/>
              <a:t> </a:t>
            </a:r>
            <a:r>
              <a:rPr lang="en-US" altLang="zh-CN" sz="4400" dirty="0"/>
              <a:t>use</a:t>
            </a:r>
            <a:r>
              <a:rPr lang="zh-CN" altLang="en-US" sz="4400" dirty="0"/>
              <a:t> </a:t>
            </a:r>
            <a:r>
              <a:rPr lang="en-US" altLang="zh-CN" sz="4400" dirty="0"/>
              <a:t>GPT-3</a:t>
            </a:r>
            <a:r>
              <a:rPr lang="zh-CN" altLang="en-US" sz="4400" dirty="0"/>
              <a:t> </a:t>
            </a:r>
            <a:r>
              <a:rPr lang="en-US" altLang="zh-CN" sz="4400" dirty="0"/>
              <a:t>to</a:t>
            </a:r>
            <a:r>
              <a:rPr lang="zh-CN" altLang="en-US" sz="4400" dirty="0"/>
              <a:t> </a:t>
            </a:r>
            <a:r>
              <a:rPr lang="en-US" altLang="zh-CN" sz="4400" dirty="0"/>
              <a:t>directly</a:t>
            </a:r>
            <a:r>
              <a:rPr lang="zh-CN" altLang="en-US" sz="4400" dirty="0"/>
              <a:t> </a:t>
            </a:r>
            <a:r>
              <a:rPr lang="en-US" altLang="zh-CN" sz="4400" dirty="0"/>
              <a:t>generate</a:t>
            </a:r>
            <a:r>
              <a:rPr lang="zh-CN" altLang="en-US" sz="4400" dirty="0"/>
              <a:t> </a:t>
            </a:r>
            <a:r>
              <a:rPr lang="en-US" altLang="zh-CN" sz="4400" dirty="0"/>
              <a:t>the</a:t>
            </a:r>
            <a:r>
              <a:rPr lang="zh-CN" altLang="en-US" sz="4400" dirty="0"/>
              <a:t> </a:t>
            </a:r>
            <a:r>
              <a:rPr lang="en-US" altLang="zh-CN" sz="4400" dirty="0"/>
              <a:t>answer?</a:t>
            </a:r>
            <a:r>
              <a:rPr lang="zh-CN" altLang="en-US" sz="4400" dirty="0"/>
              <a:t> </a:t>
            </a:r>
            <a:endParaRPr lang="en-US" sz="4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439D4B-5780-0269-91D9-DD5A1653FE4A}"/>
              </a:ext>
            </a:extLst>
          </p:cNvPr>
          <p:cNvSpPr txBox="1"/>
          <p:nvPr/>
        </p:nvSpPr>
        <p:spPr>
          <a:xfrm>
            <a:off x="515617" y="7200862"/>
            <a:ext cx="152247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GPT-3 is not a reader specialist. Fusion-in-Decoder (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is the state-of-the-art Reader. Supervised Learning (with </a:t>
            </a:r>
            <a:r>
              <a:rPr lang="en-US" altLang="zh-CN" sz="2800" b="1" dirty="0" err="1">
                <a:solidFill>
                  <a:srgbClr val="C00000"/>
                </a:solidFill>
                <a:latin typeface="Helvetica Neue"/>
                <a:cs typeface="Helvetica Neue"/>
              </a:rPr>
              <a:t>FiD</a:t>
            </a:r>
            <a:r>
              <a:rPr lang="en-US" altLang="zh-CN" sz="2800" b="1" dirty="0">
                <a:solidFill>
                  <a:srgbClr val="C00000"/>
                </a:solidFill>
                <a:latin typeface="Helvetica Neue"/>
                <a:cs typeface="Helvetica Neue"/>
              </a:rPr>
              <a:t>) performs much better than Zero-Shot.</a:t>
            </a:r>
          </a:p>
          <a:p>
            <a:endParaRPr lang="en-US" altLang="zh-CN" sz="2400" dirty="0">
              <a:latin typeface="Helvetica Neue"/>
              <a:cs typeface="Helvetica Neue"/>
            </a:endParaRPr>
          </a:p>
          <a:p>
            <a:r>
              <a:rPr lang="en-US" altLang="zh-CN" sz="2000" i="1" dirty="0" err="1">
                <a:latin typeface="Helvetica Neue"/>
                <a:cs typeface="Helvetica Neue"/>
              </a:rPr>
              <a:t>Izacard</a:t>
            </a:r>
            <a:r>
              <a:rPr lang="en-US" altLang="zh-CN" sz="2000" i="1" dirty="0">
                <a:latin typeface="Helvetica Neue"/>
                <a:cs typeface="Helvetica Neue"/>
              </a:rPr>
              <a:t> and Grave. Leveraging Passage Retrieval with Generative Models for Open Domain Question Answering. EACL 2021.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8DBC4CF3-D20D-8535-98EF-45CF2364C7CB}"/>
              </a:ext>
            </a:extLst>
          </p:cNvPr>
          <p:cNvGrpSpPr/>
          <p:nvPr/>
        </p:nvGrpSpPr>
        <p:grpSpPr>
          <a:xfrm>
            <a:off x="325718" y="1896012"/>
            <a:ext cx="5736693" cy="5047136"/>
            <a:chOff x="112684" y="1577340"/>
            <a:chExt cx="5736693" cy="504713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14071964-0ABC-5DD1-135B-72F7861D112E}"/>
                </a:ext>
              </a:extLst>
            </p:cNvPr>
            <p:cNvSpPr/>
            <p:nvPr/>
          </p:nvSpPr>
          <p:spPr>
            <a:xfrm>
              <a:off x="2097850" y="3656678"/>
              <a:ext cx="1816331" cy="178285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A4896C0-1139-4F40-03FA-CF9EABF70A2D}"/>
                </a:ext>
              </a:extLst>
            </p:cNvPr>
            <p:cNvSpPr txBox="1"/>
            <p:nvPr/>
          </p:nvSpPr>
          <p:spPr>
            <a:xfrm>
              <a:off x="162653" y="1577340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C3EEFA-B0CE-037B-96F8-93F37B8FC3FC}"/>
                </a:ext>
              </a:extLst>
            </p:cNvPr>
            <p:cNvSpPr txBox="1"/>
            <p:nvPr/>
          </p:nvSpPr>
          <p:spPr>
            <a:xfrm>
              <a:off x="1713547" y="6162811"/>
              <a:ext cx="258493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Albert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Einstein.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9A34056-00BE-6784-EB30-CC864BC157AB}"/>
                </a:ext>
              </a:extLst>
            </p:cNvPr>
            <p:cNvCxnSpPr>
              <a:cxnSpLocks/>
              <a:stCxn id="6" idx="2"/>
              <a:endCxn id="5" idx="0"/>
            </p:cNvCxnSpPr>
            <p:nvPr/>
          </p:nvCxnSpPr>
          <p:spPr>
            <a:xfrm>
              <a:off x="3006015" y="2039005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14C3BBD-A23E-09FC-C573-F680246B4ED1}"/>
                </a:ext>
              </a:extLst>
            </p:cNvPr>
            <p:cNvCxnSpPr>
              <a:cxnSpLocks/>
              <a:stCxn id="5" idx="2"/>
              <a:endCxn id="7" idx="0"/>
            </p:cNvCxnSpPr>
            <p:nvPr/>
          </p:nvCxnSpPr>
          <p:spPr>
            <a:xfrm flipH="1">
              <a:off x="3006015" y="5439536"/>
              <a:ext cx="1" cy="72327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DBD3E331-707E-9213-0F76-550E6696DD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4" t="17250" r="53138" b="26920"/>
            <a:stretch/>
          </p:blipFill>
          <p:spPr bwMode="auto">
            <a:xfrm>
              <a:off x="4195295" y="6211080"/>
              <a:ext cx="366276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27917A-F276-8F2D-5E25-E33AB6D1D266}"/>
                </a:ext>
              </a:extLst>
            </p:cNvPr>
            <p:cNvSpPr txBox="1"/>
            <p:nvPr/>
          </p:nvSpPr>
          <p:spPr>
            <a:xfrm>
              <a:off x="112684" y="2340933"/>
              <a:ext cx="279788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C09E653-6089-35E8-C3BB-A9AC8BA7ECAC}"/>
              </a:ext>
            </a:extLst>
          </p:cNvPr>
          <p:cNvGrpSpPr/>
          <p:nvPr/>
        </p:nvGrpSpPr>
        <p:grpSpPr>
          <a:xfrm>
            <a:off x="4964330" y="1896012"/>
            <a:ext cx="11291670" cy="5051737"/>
            <a:chOff x="4964330" y="1770509"/>
            <a:chExt cx="11291670" cy="5051737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76A64DD0-0D59-62A2-EAC7-565E609FBD6E}"/>
                </a:ext>
              </a:extLst>
            </p:cNvPr>
            <p:cNvSpPr/>
            <p:nvPr/>
          </p:nvSpPr>
          <p:spPr>
            <a:xfrm>
              <a:off x="8803328" y="3849847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4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267471-55F9-0B08-8D91-5FE688A57641}"/>
                </a:ext>
              </a:extLst>
            </p:cNvPr>
            <p:cNvSpPr txBox="1"/>
            <p:nvPr/>
          </p:nvSpPr>
          <p:spPr>
            <a:xfrm>
              <a:off x="6868131" y="1770509"/>
              <a:ext cx="568672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Who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got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first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Nobel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prize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</a:t>
              </a:r>
              <a:r>
                <a:rPr lang="zh-CN" alt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physics?</a:t>
              </a:r>
              <a:endParaRPr lang="en-US" sz="2400" dirty="0">
                <a:latin typeface="Colfax" panose="020B0304000000010002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4085D8-DAFD-8494-EEE7-B71E64DCFFBF}"/>
                </a:ext>
              </a:extLst>
            </p:cNvPr>
            <p:cNvSpPr txBox="1"/>
            <p:nvPr/>
          </p:nvSpPr>
          <p:spPr>
            <a:xfrm>
              <a:off x="7851659" y="6360581"/>
              <a:ext cx="37476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endParaRPr 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D0E2C53-09BE-9646-DA1D-273F55B91660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>
              <a:off x="9711493" y="2232174"/>
              <a:ext cx="1" cy="161767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092B1DF-6DC9-AB42-0EA5-8EBCB9311351}"/>
                </a:ext>
              </a:extLst>
            </p:cNvPr>
            <p:cNvSpPr txBox="1"/>
            <p:nvPr/>
          </p:nvSpPr>
          <p:spPr>
            <a:xfrm>
              <a:off x="11419931" y="3357337"/>
              <a:ext cx="4836069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The first Nobel Prize in Physics was awarded in 1901 to </a:t>
              </a:r>
              <a:r>
                <a:rPr lang="en-US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Wilhelm Conrad </a:t>
              </a:r>
              <a:r>
                <a:rPr lang="en-US" altLang="zh-CN" sz="2400" b="1" dirty="0">
                  <a:solidFill>
                    <a:schemeClr val="accent6">
                      <a:lumMod val="75000"/>
                    </a:schemeClr>
                  </a:solidFill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Rontgen</a:t>
              </a:r>
              <a:r>
                <a:rPr lang="en-US" sz="2400" dirty="0">
                  <a:highlight>
                    <a:srgbClr val="EAEAEA"/>
                  </a:highlight>
                  <a:latin typeface="Colfax" panose="020B0304000000010002" pitchFamily="34" charset="0"/>
                  <a:ea typeface="Roboto" panose="02000000000000000000" pitchFamily="2" charset="0"/>
                </a:rPr>
                <a:t> in recognition of the extraordinary services he has rendered by the discovery of the remarkable rays subsequently named after him</a:t>
              </a:r>
              <a:endParaRPr lang="en-US" sz="2400" dirty="0">
                <a:highlight>
                  <a:srgbClr val="EAEAEA"/>
                </a:highlight>
                <a:latin typeface="Colfax" panose="020B0304000000010002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F61530-9369-095B-9AA5-F3972DA22EA0}"/>
                </a:ext>
              </a:extLst>
            </p:cNvPr>
            <p:cNvSpPr txBox="1"/>
            <p:nvPr/>
          </p:nvSpPr>
          <p:spPr>
            <a:xfrm>
              <a:off x="4964330" y="2336887"/>
              <a:ext cx="4609853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Generate a background document to answer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the given question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[Q]: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7B7867B9-264F-AEA2-42FE-E13F8D01F223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0619659" y="4256038"/>
              <a:ext cx="800272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4AF39A26-0342-4AE7-0233-7CE3CCF9578A}"/>
                </a:ext>
              </a:extLst>
            </p:cNvPr>
            <p:cNvSpPr/>
            <p:nvPr/>
          </p:nvSpPr>
          <p:spPr>
            <a:xfrm>
              <a:off x="8803327" y="5132848"/>
              <a:ext cx="1816331" cy="81238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GPT-3</a:t>
              </a:r>
              <a:endParaRPr lang="en-US" altLang="zh-CN" sz="20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F9C64E20-2719-18D5-DEE4-79965267EE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19658" y="5539038"/>
              <a:ext cx="800273" cy="0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2758FB9-142C-31D7-CC20-C1AF30FE9D7D}"/>
                </a:ext>
              </a:extLst>
            </p:cNvPr>
            <p:cNvCxnSpPr>
              <a:cxnSpLocks/>
              <a:stCxn id="39" idx="2"/>
              <a:endCxn id="14" idx="0"/>
            </p:cNvCxnSpPr>
            <p:nvPr/>
          </p:nvCxnSpPr>
          <p:spPr>
            <a:xfrm>
              <a:off x="9711493" y="5945229"/>
              <a:ext cx="13970" cy="415352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2" descr="Red and green check mark icons Royalty Free Vector Image">
              <a:extLst>
                <a:ext uri="{FF2B5EF4-FFF2-40B4-BE49-F238E27FC236}">
                  <a16:creationId xmlns:a16="http://schemas.microsoft.com/office/drawing/2014/main" id="{1F04D0F4-25BA-7D95-EE20-ED63F77953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674" t="17250" r="4534" b="26920"/>
            <a:stretch/>
          </p:blipFill>
          <p:spPr bwMode="auto">
            <a:xfrm>
              <a:off x="11599267" y="6390566"/>
              <a:ext cx="400678" cy="365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2565AD-291E-74C3-75B5-A8A6FB844332}"/>
                </a:ext>
              </a:extLst>
            </p:cNvPr>
            <p:cNvSpPr txBox="1"/>
            <p:nvPr/>
          </p:nvSpPr>
          <p:spPr>
            <a:xfrm>
              <a:off x="5951230" y="4889098"/>
              <a:ext cx="2660911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“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Question: [Q]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Passage: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 </a:t>
              </a:r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[P]</a:t>
              </a:r>
            </a:p>
            <a:p>
              <a:pPr algn="r"/>
              <a:r>
                <a:rPr lang="en-US" altLang="zh-CN" sz="2800" b="1" dirty="0">
                  <a:latin typeface="Colfax" panose="020B0304000000010002" pitchFamily="34" charset="0"/>
                  <a:cs typeface="Helvetica Neue"/>
                </a:rPr>
                <a:t>Answer: </a:t>
              </a:r>
              <a:r>
                <a:rPr lang="zh-CN" altLang="en-US" sz="2800" b="1" dirty="0">
                  <a:latin typeface="Colfax" panose="020B0304000000010002" pitchFamily="34" charset="0"/>
                  <a:cs typeface="Helvetica Neue"/>
                </a:rPr>
                <a:t>”</a:t>
              </a:r>
              <a:endParaRPr lang="en-US" dirty="0">
                <a:latin typeface="Colfax" panose="020B0304000000010002" pitchFamily="34" charset="0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89217AE7-BB26-D2C2-94DD-CB626482028C}"/>
              </a:ext>
            </a:extLst>
          </p:cNvPr>
          <p:cNvSpPr/>
          <p:nvPr/>
        </p:nvSpPr>
        <p:spPr>
          <a:xfrm>
            <a:off x="325718" y="1714127"/>
            <a:ext cx="10808447" cy="545504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EF42699-EE1B-252B-7E5F-54980B945685}"/>
              </a:ext>
            </a:extLst>
          </p:cNvPr>
          <p:cNvSpPr/>
          <p:nvPr/>
        </p:nvSpPr>
        <p:spPr>
          <a:xfrm>
            <a:off x="325718" y="3940025"/>
            <a:ext cx="10718800" cy="2343267"/>
          </a:xfrm>
          <a:prstGeom prst="rect">
            <a:avLst/>
          </a:prstGeom>
          <a:solidFill>
            <a:srgbClr val="C00000">
              <a:alpha val="9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  <a:p>
            <a:endParaRPr lang="en-US" sz="2400" b="1" dirty="0"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0DFA37-5910-3A03-016E-F798929CB2E9}"/>
              </a:ext>
            </a:extLst>
          </p:cNvPr>
          <p:cNvSpPr txBox="1"/>
          <p:nvPr/>
        </p:nvSpPr>
        <p:spPr>
          <a:xfrm>
            <a:off x="248308" y="4608048"/>
            <a:ext cx="7252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Colfax" panose="020B0304000000010002" pitchFamily="34" charset="0"/>
                <a:cs typeface="Helvetica Neue"/>
              </a:rPr>
              <a:t>🏆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4ADF946-F54D-6A4C-7684-8DF8E957E7E4}"/>
              </a:ext>
            </a:extLst>
          </p:cNvPr>
          <p:cNvSpPr txBox="1"/>
          <p:nvPr/>
        </p:nvSpPr>
        <p:spPr>
          <a:xfrm>
            <a:off x="325718" y="3304540"/>
            <a:ext cx="107188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Helvetica Neue"/>
                <a:cs typeface="Helvetica Neue"/>
              </a:rPr>
              <a:t>Zero-Shot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Open-Domain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Question</a:t>
            </a:r>
            <a:r>
              <a:rPr lang="zh-CN" altLang="en-US" sz="36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600" dirty="0">
                <a:solidFill>
                  <a:schemeClr val="bg1"/>
                </a:solidFill>
                <a:latin typeface="Helvetica Neue"/>
                <a:cs typeface="Helvetica Neue"/>
              </a:rPr>
              <a:t>Answering</a:t>
            </a:r>
            <a:endParaRPr lang="en-US" sz="36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1B99D03-1280-5577-A3C3-3BBA5D9FC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657853"/>
              </p:ext>
            </p:extLst>
          </p:nvPr>
        </p:nvGraphicFramePr>
        <p:xfrm>
          <a:off x="943915" y="4003545"/>
          <a:ext cx="9966770" cy="20850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1661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2771724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27048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1712897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Ours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sng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1"/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1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420F07-BDF4-C649-E539-273B4160CCE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8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7" grpId="0" animBg="1"/>
      <p:bldP spid="63" grpId="0" animBg="1"/>
      <p:bldP spid="64" grpId="0"/>
      <p:bldP spid="6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“Many</a:t>
            </a:r>
            <a:r>
              <a:rPr lang="zh-CN" altLang="en-US" dirty="0"/>
              <a:t> </a:t>
            </a:r>
            <a:r>
              <a:rPr lang="en-US" altLang="zh-CN" dirty="0"/>
              <a:t>shots”: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QA</a:t>
            </a:r>
            <a:r>
              <a:rPr lang="zh-CN" altLang="en-US" dirty="0"/>
              <a:t> </a:t>
            </a:r>
            <a:r>
              <a:rPr lang="en-US" altLang="zh-CN" dirty="0"/>
              <a:t>specialists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GenRead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E505333A-18A3-F864-A1F7-F1412B09CE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4396"/>
              </p:ext>
            </p:extLst>
          </p:nvPr>
        </p:nvGraphicFramePr>
        <p:xfrm>
          <a:off x="5701558" y="2262777"/>
          <a:ext cx="6078070" cy="6827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10869">
                  <a:extLst>
                    <a:ext uri="{9D8B030D-6E8A-4147-A177-3AD203B41FA5}">
                      <a16:colId xmlns:a16="http://schemas.microsoft.com/office/drawing/2014/main" val="1854824674"/>
                    </a:ext>
                  </a:extLst>
                </a:gridCol>
                <a:gridCol w="2205317">
                  <a:extLst>
                    <a:ext uri="{9D8B030D-6E8A-4147-A177-3AD203B41FA5}">
                      <a16:colId xmlns:a16="http://schemas.microsoft.com/office/drawing/2014/main" val="625944183"/>
                    </a:ext>
                  </a:extLst>
                </a:gridCol>
                <a:gridCol w="2061884">
                  <a:extLst>
                    <a:ext uri="{9D8B030D-6E8A-4147-A177-3AD203B41FA5}">
                      <a16:colId xmlns:a16="http://schemas.microsoft.com/office/drawing/2014/main" val="622788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NaturalQ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800" b="1" dirty="0">
                        <a:solidFill>
                          <a:schemeClr val="bg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085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087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56.2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54.0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lfax" panose="020B0304000000010002" pitchFamily="34" charset="0"/>
                        </a:rPr>
                        <a:t>74.3</a:t>
                      </a:r>
                      <a:endParaRPr lang="en-US" b="1" dirty="0">
                        <a:solidFill>
                          <a:schemeClr val="accent4">
                            <a:lumMod val="75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6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327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-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72.6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6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54.5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45.6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C00000"/>
                          </a:solidFill>
                          <a:latin typeface="Colfax" panose="020B0304000000010002" pitchFamily="34" charset="0"/>
                        </a:rPr>
                        <a:t>71.6</a:t>
                      </a:r>
                      <a:endParaRPr lang="en-US" b="1" dirty="0">
                        <a:solidFill>
                          <a:srgbClr val="C0000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6234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7570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50.8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50.1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0070C0"/>
                          </a:solidFill>
                          <a:latin typeface="Colfax" panose="020B0304000000010002" pitchFamily="34" charset="0"/>
                        </a:rPr>
                        <a:t>66.3</a:t>
                      </a:r>
                      <a:endParaRPr lang="en-US" b="1" dirty="0">
                        <a:solidFill>
                          <a:srgbClr val="0070C0"/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871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53.6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45.0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948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46.5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42.8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65.4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321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968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37.5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</a:p>
                    <a:p>
                      <a:pPr algn="ctr"/>
                      <a:r>
                        <a:rPr lang="en-US" altLang="zh-CN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86.1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786712"/>
                  </a:ext>
                </a:extLst>
              </a:tr>
            </a:tbl>
          </a:graphicData>
        </a:graphic>
      </p:graphicFrame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75E2F7D-F94B-2173-0419-63EF52E76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0540"/>
              </p:ext>
            </p:extLst>
          </p:nvPr>
        </p:nvGraphicFramePr>
        <p:xfrm>
          <a:off x="1255061" y="5496346"/>
          <a:ext cx="4307073" cy="2072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Retriever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b="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Google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API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BM25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460997"/>
                  </a:ext>
                </a:extLst>
              </a:tr>
            </a:tbl>
          </a:graphicData>
        </a:graphic>
      </p:graphicFrame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FD247EF1-6C2E-5E61-47CF-442AD2DBB0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286031"/>
              </p:ext>
            </p:extLst>
          </p:nvPr>
        </p:nvGraphicFramePr>
        <p:xfrm>
          <a:off x="1255062" y="3881665"/>
          <a:ext cx="4307073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170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8536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Codex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altLang="zh-CN" dirty="0" err="1"/>
                        <a:t>FiD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488224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AA24769A-AE15-5979-AE67-659449B85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237110"/>
              </p:ext>
            </p:extLst>
          </p:nvPr>
        </p:nvGraphicFramePr>
        <p:xfrm>
          <a:off x="1255061" y="7626446"/>
          <a:ext cx="4307073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07073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</a:tblGrid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Generator</a:t>
                      </a:r>
                      <a:r>
                        <a:rPr lang="zh-CN" altLang="en-US" sz="2800" dirty="0"/>
                        <a:t> </a:t>
                      </a:r>
                      <a:r>
                        <a:rPr lang="en-US" altLang="zh-CN" sz="2800" dirty="0"/>
                        <a:t>(closed-book)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256032">
                <a:tc>
                  <a:txBody>
                    <a:bodyPr/>
                    <a:lstStyle/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</a:p>
                    <a:p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2-L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(one-shot)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D4C35DE3-501C-ABB8-8410-B81F373ECD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263672"/>
              </p:ext>
            </p:extLst>
          </p:nvPr>
        </p:nvGraphicFramePr>
        <p:xfrm>
          <a:off x="1255062" y="2782730"/>
          <a:ext cx="4307073" cy="1036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638">
                  <a:extLst>
                    <a:ext uri="{9D8B030D-6E8A-4147-A177-3AD203B41FA5}">
                      <a16:colId xmlns:a16="http://schemas.microsoft.com/office/drawing/2014/main" val="2347802580"/>
                    </a:ext>
                  </a:extLst>
                </a:gridCol>
                <a:gridCol w="1667435">
                  <a:extLst>
                    <a:ext uri="{9D8B030D-6E8A-4147-A177-3AD203B41FA5}">
                      <a16:colId xmlns:a16="http://schemas.microsoft.com/office/drawing/2014/main" val="4092578623"/>
                    </a:ext>
                  </a:extLst>
                </a:gridCol>
              </a:tblGrid>
              <a:tr h="149142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Merged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Reader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75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GPT-3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+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DPR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FiD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86170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DC2AFF1-0E3B-3836-CB7B-22300C442963}"/>
              </a:ext>
            </a:extLst>
          </p:cNvPr>
          <p:cNvSpPr txBox="1"/>
          <p:nvPr/>
        </p:nvSpPr>
        <p:spPr>
          <a:xfrm>
            <a:off x="-143433" y="3290143"/>
            <a:ext cx="8262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🏆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613636-DF18-6F22-4E7E-025B3A28AC9B}"/>
              </a:ext>
            </a:extLst>
          </p:cNvPr>
          <p:cNvSpPr/>
          <p:nvPr/>
        </p:nvSpPr>
        <p:spPr>
          <a:xfrm>
            <a:off x="-143433" y="5914760"/>
            <a:ext cx="1591829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cap="none" spc="0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State-of-the-art: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CC4082-CE91-2A72-E776-B3BA11F29CE8}"/>
              </a:ext>
            </a:extLst>
          </p:cNvPr>
          <p:cNvSpPr/>
          <p:nvPr/>
        </p:nvSpPr>
        <p:spPr>
          <a:xfrm>
            <a:off x="46035" y="4959843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/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Open-book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Closed-book</a:t>
                </a:r>
                <a:endParaRPr lang="en-US" sz="2500" dirty="0">
                  <a:solidFill>
                    <a:srgbClr val="0070C0"/>
                  </a:solidFill>
                  <a:latin typeface="Helvetica Neue"/>
                  <a:cs typeface="Helvetica Neue"/>
                </a:endParaRPr>
              </a:p>
              <a:p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Supervision</a:t>
                </a:r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Helvetica Neue"/>
                      </a:rPr>
                      <m:t>≫</m:t>
                    </m:r>
                  </m:oMath>
                </a14:m>
                <a:r>
                  <a:rPr lang="zh-CN" altLang="en-US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500" dirty="0">
                    <a:solidFill>
                      <a:srgbClr val="0070C0"/>
                    </a:solidFill>
                    <a:latin typeface="Helvetica Neue"/>
                    <a:cs typeface="Helvetica Neue"/>
                  </a:rPr>
                  <a:t>Zero-shot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E743333-8726-0E86-8E13-EAA581BD2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9051" y="5935336"/>
                <a:ext cx="4224233" cy="1054519"/>
              </a:xfrm>
              <a:prstGeom prst="rect">
                <a:avLst/>
              </a:prstGeom>
              <a:blipFill>
                <a:blip r:embed="rId2"/>
                <a:stretch>
                  <a:fillRect l="-2395" r="-1198"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D3287431-6AE9-FE4F-51E1-A01CB346FE78}"/>
              </a:ext>
            </a:extLst>
          </p:cNvPr>
          <p:cNvSpPr txBox="1"/>
          <p:nvPr/>
        </p:nvSpPr>
        <p:spPr>
          <a:xfrm>
            <a:off x="11919051" y="4459578"/>
            <a:ext cx="37994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LLMs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rgbClr val="C00000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for</a:t>
            </a:r>
          </a:p>
          <a:p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2500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dirty="0">
                <a:solidFill>
                  <a:srgbClr val="C00000"/>
                </a:solidFill>
                <a:latin typeface="Helvetica Neue"/>
                <a:cs typeface="Helvetica Neue"/>
              </a:rPr>
              <a:t>augmentation</a:t>
            </a:r>
            <a:endParaRPr lang="en-US" sz="2500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24A6F75-F4FB-60AB-E657-C72E23F24996}"/>
              </a:ext>
            </a:extLst>
          </p:cNvPr>
          <p:cNvSpPr txBox="1"/>
          <p:nvPr/>
        </p:nvSpPr>
        <p:spPr>
          <a:xfrm>
            <a:off x="11919051" y="3341996"/>
            <a:ext cx="442300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Passages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complementarity</a:t>
            </a:r>
            <a:r>
              <a:rPr lang="zh-CN" altLang="en-US" sz="2500" b="1" dirty="0">
                <a:solidFill>
                  <a:schemeClr val="accent4">
                    <a:lumMod val="75000"/>
                  </a:schemeClr>
                </a:solidFill>
                <a:latin typeface="Helvetica Neue"/>
                <a:cs typeface="Helvetica Neue"/>
              </a:rPr>
              <a:t> </a:t>
            </a:r>
            <a:endParaRPr lang="en-US" sz="2500" b="1" dirty="0">
              <a:solidFill>
                <a:schemeClr val="accent4">
                  <a:lumMod val="75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2EA1B9-157F-47FA-0CFF-1BA8E76E3CCA}"/>
              </a:ext>
            </a:extLst>
          </p:cNvPr>
          <p:cNvSpPr/>
          <p:nvPr/>
        </p:nvSpPr>
        <p:spPr>
          <a:xfrm>
            <a:off x="76813" y="3372686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BD977C-3DCD-D2E9-CA6F-1718F0089F9B}"/>
              </a:ext>
            </a:extLst>
          </p:cNvPr>
          <p:cNvSpPr/>
          <p:nvPr/>
        </p:nvSpPr>
        <p:spPr>
          <a:xfrm>
            <a:off x="46035" y="4436472"/>
            <a:ext cx="1591829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000" b="1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lfax" panose="020B0304000000010002" pitchFamily="34" charset="0"/>
                <a:cs typeface="Helvetica Neue"/>
              </a:rPr>
              <a:t>Ours:</a:t>
            </a:r>
            <a:endParaRPr lang="en-US" sz="2000" b="1" cap="none" spc="0" dirty="0">
              <a:ln w="0"/>
              <a:solidFill>
                <a:srgbClr val="0070C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C11B4-2D2F-852B-56FF-6ACC64742A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D134FC-6596-D901-1DAA-604FF374681F}"/>
              </a:ext>
            </a:extLst>
          </p:cNvPr>
          <p:cNvSpPr txBox="1"/>
          <p:nvPr/>
        </p:nvSpPr>
        <p:spPr>
          <a:xfrm>
            <a:off x="11780394" y="8616410"/>
            <a:ext cx="33353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(released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5/10/2023)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141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Retrieved Passages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dirty="0"/>
              <a:t>Generated Passages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E57B1-0A2C-C7AA-F2B2-75D0AA165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709864"/>
              </p:ext>
            </p:extLst>
          </p:nvPr>
        </p:nvGraphicFramePr>
        <p:xfrm>
          <a:off x="8342362" y="1831290"/>
          <a:ext cx="7623342" cy="646030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623342">
                  <a:extLst>
                    <a:ext uri="{9D8B030D-6E8A-4147-A177-3AD203B41FA5}">
                      <a16:colId xmlns:a16="http://schemas.microsoft.com/office/drawing/2014/main" val="3289267398"/>
                    </a:ext>
                  </a:extLst>
                </a:gridCol>
              </a:tblGrid>
              <a:tr h="717921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understand every word in Question to create Passages.</a:t>
                      </a:r>
                    </a:p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GPT-3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its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family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models: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Highly expressive with Cross-attention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zh-CN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5134973"/>
                  </a:ext>
                </a:extLst>
              </a:tr>
              <a:tr h="1492066">
                <a:tc>
                  <a:txBody>
                    <a:bodyPr/>
                    <a:lstStyle/>
                    <a:p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have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shown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abilities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Learned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from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large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corpora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Complex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reasoning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certain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level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336643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Efficiency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Just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“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look up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”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world knowledge stored in the model parameters</a:t>
                      </a: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748388"/>
                  </a:ext>
                </a:extLst>
              </a:tr>
              <a:tr h="931957">
                <a:tc>
                  <a:txBody>
                    <a:bodyPr/>
                    <a:lstStyle/>
                    <a:p>
                      <a:pPr marL="0" marR="0" lvl="0" indent="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IF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DOMAIN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MATCHED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AND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API</a:t>
                      </a:r>
                      <a:r>
                        <a:rPr lang="zh-CN" altLang="en-US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AVAILABLE</a:t>
                      </a:r>
                    </a:p>
                    <a:p>
                      <a:pPr marL="457200" marR="0" lvl="0" indent="-457200" algn="l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The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information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needed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in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task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(e.g.,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QA)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was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collected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when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pre-training</a:t>
                      </a:r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LLMs.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6748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951227">
                    <a:tc>
                      <a:txBody>
                        <a:bodyPr/>
                        <a:lstStyle/>
                        <a:p>
                          <a:r>
                            <a:rPr lang="en-US" sz="2800" b="1" u="none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Passages were written for Wiki users, not for the Question.</a:t>
                          </a:r>
                        </a:p>
                        <a:p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Retrievers</a:t>
                          </a:r>
                          <a:r>
                            <a:rPr lang="en-US" sz="2800" b="0" baseline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simi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(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Helvetica Neue" panose="02000503000000020004" pitchFamily="2" charset="0"/>
                                      <a:cs typeface="Helvetica Neue" panose="02000503000000020004" pitchFamily="2" charset="0"/>
                                    </a:rPr>
                                    <m:t>𝑝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Helvetica Neue" panose="02000503000000020004" pitchFamily="2" charset="0"/>
                                  <a:cs typeface="Helvetica Neue" panose="02000503000000020004" pitchFamily="2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: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Independent representations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Shallow interactions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931957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4">
                <a:extLst>
                  <a:ext uri="{FF2B5EF4-FFF2-40B4-BE49-F238E27FC236}">
                    <a16:creationId xmlns:a16="http://schemas.microsoft.com/office/drawing/2014/main" id="{B2C85E8B-8891-3937-7B86-1CB5BA9B8E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0440933"/>
                  </p:ext>
                </p:extLst>
              </p:nvPr>
            </p:nvGraphicFramePr>
            <p:xfrm>
              <a:off x="628199" y="1831290"/>
              <a:ext cx="7060447" cy="6384364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7060447">
                      <a:extLst>
                        <a:ext uri="{9D8B030D-6E8A-4147-A177-3AD203B41FA5}">
                          <a16:colId xmlns:a16="http://schemas.microsoft.com/office/drawing/2014/main" val="754288029"/>
                        </a:ext>
                      </a:extLst>
                    </a:gridCol>
                  </a:tblGrid>
                  <a:tr h="2225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539" t="-2857" r="-1077" b="-194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13164244"/>
                      </a:ext>
                    </a:extLst>
                  </a:tr>
                  <a:tr h="1507564">
                    <a:tc>
                      <a:txBody>
                        <a:bodyPr/>
                        <a:lstStyle/>
                        <a:p>
                          <a:pPr marL="0" marR="0" lvl="0" indent="0" algn="l" defTabSz="72555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Need heavy reasoning among several passages, but Reader could not.</a:t>
                          </a: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564972755"/>
                      </a:ext>
                    </a:extLst>
                  </a:tr>
                  <a:tr h="2651760">
                    <a:tc>
                      <a:txBody>
                        <a:bodyPr/>
                        <a:lstStyle/>
                        <a:p>
                          <a:r>
                            <a:rPr lang="en-US" sz="2800" b="1" dirty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High computational cost.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Time on Encoding passage candidates: 21 million documents, five to six hours on eight V100 GPUs</a:t>
                          </a:r>
                        </a:p>
                        <a:p>
                          <a:pPr marL="457200" indent="-457200">
                            <a:buFont typeface="Arial" panose="020B0604020202020204" pitchFamily="34" charset="0"/>
                            <a:buChar char="•"/>
                          </a:pPr>
                          <a:r>
                            <a:rPr 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Space on Encodings storage: &gt; 100GB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CPU</a:t>
                          </a:r>
                          <a:r>
                            <a:rPr lang="zh-CN" altLang="en-US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 </a:t>
                          </a:r>
                          <a:r>
                            <a:rPr lang="en-US" altLang="zh-CN" sz="2800" b="0" dirty="0">
                              <a:solidFill>
                                <a:schemeClr val="tx1"/>
                              </a:solidFill>
                              <a:latin typeface="Helvetica Neue" panose="02000503000000020004" pitchFamily="2" charset="0"/>
                              <a:ea typeface="Helvetica Neue" panose="02000503000000020004" pitchFamily="2" charset="0"/>
                              <a:cs typeface="Helvetica Neue" panose="02000503000000020004" pitchFamily="2" charset="0"/>
                            </a:rPr>
                            <a:t>memory</a:t>
                          </a:r>
                          <a:endParaRPr lang="en-US" sz="2800" b="0" dirty="0">
                            <a:solidFill>
                              <a:schemeClr val="tx1"/>
                            </a:solidFill>
                            <a:latin typeface="Helvetica Neue" panose="02000503000000020004" pitchFamily="2" charset="0"/>
                            <a:ea typeface="Helvetica Neue" panose="02000503000000020004" pitchFamily="2" charset="0"/>
                            <a:cs typeface="Helvetica Neue" panose="02000503000000020004" pitchFamily="2" charset="0"/>
                          </a:endParaRPr>
                        </a:p>
                      </a:txBody>
                      <a:tcPr>
                        <a:lnL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76200" cap="flat" cmpd="sng" algn="ctr">
                          <a:solidFill>
                            <a:schemeClr val="accent6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0245321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6" name="Picture 2" descr="Red and green check mark icons Royalty Free Vector Image">
            <a:extLst>
              <a:ext uri="{FF2B5EF4-FFF2-40B4-BE49-F238E27FC236}">
                <a16:creationId xmlns:a16="http://schemas.microsoft.com/office/drawing/2014/main" id="{BE271BAE-D5D6-C7A7-0317-36979FB32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97308" y="1888524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ed and green check mark icons Royalty Free Vector Image">
            <a:extLst>
              <a:ext uri="{FF2B5EF4-FFF2-40B4-BE49-F238E27FC236}">
                <a16:creationId xmlns:a16="http://schemas.microsoft.com/office/drawing/2014/main" id="{D15BBAAF-F836-C36A-2883-40D7C11198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1888524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Red and green check mark icons Royalty Free Vector Image">
            <a:extLst>
              <a:ext uri="{FF2B5EF4-FFF2-40B4-BE49-F238E27FC236}">
                <a16:creationId xmlns:a16="http://schemas.microsoft.com/office/drawing/2014/main" id="{1CA6A911-A434-18D2-CFD4-C7DF450C3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4138665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d and green check mark icons Royalty Free Vector Image">
            <a:extLst>
              <a:ext uri="{FF2B5EF4-FFF2-40B4-BE49-F238E27FC236}">
                <a16:creationId xmlns:a16="http://schemas.microsoft.com/office/drawing/2014/main" id="{17F0C16D-6001-D6E3-356C-B3B0B8B75D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4" t="17250" r="4534" b="26920"/>
          <a:stretch/>
        </p:blipFill>
        <p:spPr bwMode="auto">
          <a:xfrm>
            <a:off x="7839438" y="5682719"/>
            <a:ext cx="400678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Red and green check mark icons Royalty Free Vector Image">
            <a:extLst>
              <a:ext uri="{FF2B5EF4-FFF2-40B4-BE49-F238E27FC236}">
                <a16:creationId xmlns:a16="http://schemas.microsoft.com/office/drawing/2014/main" id="{6FC814FD-6D07-F15F-6B1D-54D19D59F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418190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Red and green check mark icons Royalty Free Vector Image">
            <a:extLst>
              <a:ext uri="{FF2B5EF4-FFF2-40B4-BE49-F238E27FC236}">
                <a16:creationId xmlns:a16="http://schemas.microsoft.com/office/drawing/2014/main" id="{854907CD-30E2-5BF6-4150-FD7CE2141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4" t="17250" r="53138" b="26920"/>
          <a:stretch/>
        </p:blipFill>
        <p:spPr bwMode="auto">
          <a:xfrm>
            <a:off x="183122" y="5667221"/>
            <a:ext cx="366276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68BA8F-DE4C-3096-F9AC-9227AFDDFE99}"/>
              </a:ext>
            </a:extLst>
          </p:cNvPr>
          <p:cNvCxnSpPr/>
          <p:nvPr/>
        </p:nvCxnSpPr>
        <p:spPr>
          <a:xfrm>
            <a:off x="7674287" y="4066949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B31421-FD62-2B9D-47A6-B06A67EB43D0}"/>
              </a:ext>
            </a:extLst>
          </p:cNvPr>
          <p:cNvCxnSpPr/>
          <p:nvPr/>
        </p:nvCxnSpPr>
        <p:spPr>
          <a:xfrm>
            <a:off x="7667972" y="5562077"/>
            <a:ext cx="734080" cy="0"/>
          </a:xfrm>
          <a:prstGeom prst="line">
            <a:avLst/>
          </a:prstGeom>
          <a:ln w="28575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DBF33D-CADE-704E-E934-1634D4E7DCBF}"/>
              </a:ext>
            </a:extLst>
          </p:cNvPr>
          <p:cNvSpPr txBox="1"/>
          <p:nvPr/>
        </p:nvSpPr>
        <p:spPr>
          <a:xfrm>
            <a:off x="7857342" y="6923040"/>
            <a:ext cx="2904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elvetica Neue"/>
                <a:cs typeface="Helvetica Neue"/>
              </a:rPr>
              <a:t>!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92C806-6B4B-567D-F4F7-D7978B3C0ED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778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Adapted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Knowledge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LLMs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8202" y="2432842"/>
            <a:ext cx="14771147" cy="5504516"/>
          </a:xfrm>
        </p:spPr>
        <p:txBody>
          <a:bodyPr/>
          <a:lstStyle/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More</a:t>
            </a:r>
            <a:r>
              <a:rPr lang="zh-CN" altLang="en-US" sz="2800" dirty="0"/>
              <a:t> </a:t>
            </a: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can</a:t>
            </a:r>
            <a:r>
              <a:rPr lang="zh-CN" altLang="en-US" sz="2800" dirty="0"/>
              <a:t> </a:t>
            </a:r>
            <a:r>
              <a:rPr lang="en-US" altLang="zh-CN" sz="2800" dirty="0"/>
              <a:t>find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paper/code: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fact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checking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b="1" dirty="0"/>
              <a:t>dialogue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system</a:t>
            </a:r>
            <a:r>
              <a:rPr lang="en-US" altLang="zh-CN" sz="2800" dirty="0"/>
              <a:t>,</a:t>
            </a:r>
            <a:r>
              <a:rPr lang="zh-CN" altLang="en-US" sz="2800" dirty="0"/>
              <a:t> </a:t>
            </a:r>
            <a:r>
              <a:rPr lang="en-US" altLang="zh-CN" sz="2800" dirty="0"/>
              <a:t>etc.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method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diversifying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generated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passages</a:t>
            </a:r>
            <a:r>
              <a:rPr lang="en-US" altLang="zh-CN" sz="2800" dirty="0"/>
              <a:t>. </a:t>
            </a:r>
            <a:r>
              <a:rPr lang="en-US" altLang="zh-CN" sz="2800" dirty="0">
                <a:solidFill>
                  <a:srgbClr val="C00000"/>
                </a:solidFill>
              </a:rPr>
              <a:t>Limitation: Hallucination!</a:t>
            </a:r>
          </a:p>
          <a:p>
            <a:pPr marL="514350" indent="-514350">
              <a:buAutoNum type="arabicPeriod"/>
            </a:pPr>
            <a:r>
              <a:rPr lang="en-US" altLang="zh-CN" sz="2800" dirty="0" err="1"/>
              <a:t>GenRead’s</a:t>
            </a:r>
            <a:r>
              <a:rPr lang="zh-CN" altLang="en-US" sz="2800" dirty="0"/>
              <a:t> </a:t>
            </a:r>
            <a:r>
              <a:rPr lang="en-US" altLang="zh-CN" sz="2800" dirty="0"/>
              <a:t>analysis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b="1" dirty="0"/>
              <a:t>LLM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model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size</a:t>
            </a:r>
            <a:r>
              <a:rPr lang="zh-CN" altLang="en-US" sz="2800" b="1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performance.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2283278-AB54-93DA-9D3B-94357434C407}"/>
              </a:ext>
            </a:extLst>
          </p:cNvPr>
          <p:cNvGrpSpPr>
            <a:grpSpLocks noChangeAspect="1"/>
          </p:cNvGrpSpPr>
          <p:nvPr/>
        </p:nvGrpSpPr>
        <p:grpSpPr>
          <a:xfrm>
            <a:off x="1533070" y="2227728"/>
            <a:ext cx="5486400" cy="3704121"/>
            <a:chOff x="8904470" y="2207465"/>
            <a:chExt cx="6545191" cy="44189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1DE40-23F4-8571-F3E2-B85EC2C255D5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FAEB3C-C26B-4163-23D2-70F5329B3BA0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98F77E-EE0E-3046-2D8E-FB309F5E83AD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FC7B97A-3CCA-B9AB-BC26-ECB7253A08D9}"/>
                </a:ext>
              </a:extLst>
            </p:cNvPr>
            <p:cNvSpPr/>
            <p:nvPr/>
          </p:nvSpPr>
          <p:spPr>
            <a:xfrm>
              <a:off x="10144430" y="2207465"/>
              <a:ext cx="1816331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9CDFC28A-483D-28F2-2552-6113293773F4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</a:t>
              </a:r>
              <a:endParaRPr lang="en-US" altLang="zh-CN" sz="2400" b="1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29E3C2C-1C7E-8810-24EF-4FF63536FDE5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Elbow Connector 18">
              <a:extLst>
                <a:ext uri="{FF2B5EF4-FFF2-40B4-BE49-F238E27FC236}">
                  <a16:creationId xmlns:a16="http://schemas.microsoft.com/office/drawing/2014/main" id="{B4062441-C9FD-D6AC-A94F-1BBF86454FCD}"/>
                </a:ext>
              </a:extLst>
            </p:cNvPr>
            <p:cNvCxnSpPr>
              <a:cxnSpLocks/>
              <a:stCxn id="14" idx="2"/>
              <a:endCxn id="1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>
              <a:extLst>
                <a:ext uri="{FF2B5EF4-FFF2-40B4-BE49-F238E27FC236}">
                  <a16:creationId xmlns:a16="http://schemas.microsoft.com/office/drawing/2014/main" id="{849DB8DC-7B34-2D73-C818-E2420525C864}"/>
                </a:ext>
              </a:extLst>
            </p:cNvPr>
            <p:cNvCxnSpPr>
              <a:cxnSpLocks/>
              <a:stCxn id="17" idx="3"/>
              <a:endCxn id="1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42E17D0-CD14-7B00-D431-EC4B7F8C9234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61C5FFE-130A-A252-46E4-79BA07E104D4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0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knowledge</a:t>
              </a:r>
              <a:endParaRPr lang="en-US" sz="20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3" name="Elbow Connector 22">
              <a:extLst>
                <a:ext uri="{FF2B5EF4-FFF2-40B4-BE49-F238E27FC236}">
                  <a16:creationId xmlns:a16="http://schemas.microsoft.com/office/drawing/2014/main" id="{1E2FFD47-76BF-86B6-6183-248333E65E12}"/>
                </a:ext>
              </a:extLst>
            </p:cNvPr>
            <p:cNvCxnSpPr>
              <a:cxnSpLocks/>
              <a:stCxn id="14" idx="0"/>
              <a:endCxn id="16" idx="1"/>
            </p:cNvCxnSpPr>
            <p:nvPr/>
          </p:nvCxnSpPr>
          <p:spPr>
            <a:xfrm rot="5400000" flipH="1" flipV="1">
              <a:off x="9084142" y="3379219"/>
              <a:ext cx="1819125" cy="301451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>
              <a:extLst>
                <a:ext uri="{FF2B5EF4-FFF2-40B4-BE49-F238E27FC236}">
                  <a16:creationId xmlns:a16="http://schemas.microsoft.com/office/drawing/2014/main" id="{0507A304-B970-425E-3F8A-4192ED805FFB}"/>
                </a:ext>
              </a:extLst>
            </p:cNvPr>
            <p:cNvCxnSpPr>
              <a:cxnSpLocks/>
              <a:stCxn id="16" idx="3"/>
              <a:endCxn id="22" idx="0"/>
            </p:cNvCxnSpPr>
            <p:nvPr/>
          </p:nvCxnSpPr>
          <p:spPr>
            <a:xfrm>
              <a:off x="11960761" y="2620381"/>
              <a:ext cx="183735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BFD2B88-184B-186E-D9B6-4AF8480B87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965FBB-393D-86E6-E63B-4593D86688B2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Large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Models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Built-in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Auto-regressive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</a:rPr>
              <a:t>Engines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(ACL-Findings</a:t>
            </a:r>
            <a:r>
              <a:rPr lang="zh-CN" altLang="en-US" sz="2800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CN" sz="2800" dirty="0">
                <a:solidFill>
                  <a:schemeClr val="tx1">
                    <a:lumMod val="75000"/>
                  </a:schemeClr>
                </a:solidFill>
              </a:rPr>
              <a:t>2023)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62889B-1834-62B5-CCCD-A7C111F54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</a:t>
            </a:r>
            <a:r>
              <a:rPr lang="en-US" altLang="zh-CN" dirty="0"/>
              <a:t>rprising</a:t>
            </a:r>
            <a:r>
              <a:rPr lang="zh-CN" altLang="en-US" dirty="0"/>
              <a:t> </a:t>
            </a:r>
            <a:r>
              <a:rPr lang="en-US" altLang="zh-CN" dirty="0"/>
              <a:t>Zero-Shot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Few-Shot</a:t>
            </a:r>
            <a:r>
              <a:rPr lang="zh-CN" altLang="en-US" dirty="0"/>
              <a:t> </a:t>
            </a:r>
            <a:r>
              <a:rPr lang="en-US" altLang="zh-CN" dirty="0"/>
              <a:t>Performance</a:t>
            </a:r>
            <a:endParaRPr lang="en-US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713BDA4-6466-0C32-F0BB-AB703A7C6B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0045457"/>
              </p:ext>
            </p:extLst>
          </p:nvPr>
        </p:nvGraphicFramePr>
        <p:xfrm>
          <a:off x="1697066" y="5667989"/>
          <a:ext cx="12861867" cy="3127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668">
                  <a:extLst>
                    <a:ext uri="{9D8B030D-6E8A-4147-A177-3AD203B41FA5}">
                      <a16:colId xmlns:a16="http://schemas.microsoft.com/office/drawing/2014/main" val="1752621162"/>
                    </a:ext>
                  </a:extLst>
                </a:gridCol>
                <a:gridCol w="3124200">
                  <a:extLst>
                    <a:ext uri="{9D8B030D-6E8A-4147-A177-3AD203B41FA5}">
                      <a16:colId xmlns:a16="http://schemas.microsoft.com/office/drawing/2014/main" val="2090348522"/>
                    </a:ext>
                  </a:extLst>
                </a:gridCol>
                <a:gridCol w="3885548">
                  <a:extLst>
                    <a:ext uri="{9D8B030D-6E8A-4147-A177-3AD203B41FA5}">
                      <a16:colId xmlns:a16="http://schemas.microsoft.com/office/drawing/2014/main" val="1595131254"/>
                    </a:ext>
                  </a:extLst>
                </a:gridCol>
                <a:gridCol w="2210451">
                  <a:extLst>
                    <a:ext uri="{9D8B030D-6E8A-4147-A177-3AD203B41FA5}">
                      <a16:colId xmlns:a16="http://schemas.microsoft.com/office/drawing/2014/main" val="3785887207"/>
                    </a:ext>
                  </a:extLst>
                </a:gridCol>
              </a:tblGrid>
              <a:tr h="521254">
                <a:tc>
                  <a:txBody>
                    <a:bodyPr/>
                    <a:lstStyle/>
                    <a:p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(Exact</a:t>
                      </a:r>
                      <a:r>
                        <a:rPr lang="zh-CN" altLang="en-US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1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Match)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Web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Natural</a:t>
                      </a:r>
                      <a:r>
                        <a:rPr lang="zh-CN" altLang="en-US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</a:t>
                      </a:r>
                      <a:r>
                        <a:rPr lang="en-US" altLang="zh-CN" sz="28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Questions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TriviaQA</a:t>
                      </a:r>
                      <a:endParaRPr lang="en-US" sz="28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8637446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(few-shot)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29.0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27.3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60.7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4402104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LLM-URL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26.4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sng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60.1</a:t>
                      </a:r>
                      <a:endParaRPr lang="en-US" sz="2800" b="1" u="sng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238818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b="1" u="none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GenRead</a:t>
                      </a:r>
                      <a:r>
                        <a:rPr lang="zh-CN" altLang="en-US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(zero-shot)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24.8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28.2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u="none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59.3</a:t>
                      </a:r>
                      <a:endParaRPr lang="en-US" sz="2800" b="1" u="none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572065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PaLM</a:t>
                      </a:r>
                      <a:r>
                        <a:rPr lang="zh-CN" altLang="en-US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 </a:t>
                      </a:r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(540B)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19.0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24.7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56.7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6657802"/>
                  </a:ext>
                </a:extLst>
              </a:tr>
              <a:tr h="521254">
                <a:tc>
                  <a:txBody>
                    <a:bodyPr/>
                    <a:lstStyle/>
                    <a:p>
                      <a:r>
                        <a:rPr lang="en-US" altLang="zh-CN" sz="2800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InstructGPT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18.6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20.9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Colfax" panose="020B0304000000010002" pitchFamily="34" charset="0"/>
                        </a:rPr>
                        <a:t>52.6</a:t>
                      </a:r>
                      <a:endParaRPr lang="en-US" sz="2800" dirty="0">
                        <a:solidFill>
                          <a:schemeClr val="bg2">
                            <a:lumMod val="10000"/>
                          </a:schemeClr>
                        </a:solidFill>
                        <a:latin typeface="Colfax" panose="020B0304000000010002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153016"/>
                  </a:ext>
                </a:extLst>
              </a:tr>
            </a:tbl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CB2A146-E313-3EE9-ECB1-895422EBE16F}"/>
              </a:ext>
            </a:extLst>
          </p:cNvPr>
          <p:cNvGrpSpPr>
            <a:grpSpLocks noChangeAspect="1"/>
          </p:cNvGrpSpPr>
          <p:nvPr/>
        </p:nvGrpSpPr>
        <p:grpSpPr>
          <a:xfrm>
            <a:off x="1373216" y="2126283"/>
            <a:ext cx="4063121" cy="2743200"/>
            <a:chOff x="8904470" y="2207465"/>
            <a:chExt cx="6545191" cy="441896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407D4F6-9307-FA92-3AC7-9E77D7FE80D9}"/>
                </a:ext>
              </a:extLst>
            </p:cNvPr>
            <p:cNvSpPr/>
            <p:nvPr/>
          </p:nvSpPr>
          <p:spPr>
            <a:xfrm>
              <a:off x="11375342" y="359576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EC76DE6-1211-6F19-CA8D-F6C06F718794}"/>
                </a:ext>
              </a:extLst>
            </p:cNvPr>
            <p:cNvSpPr/>
            <p:nvPr/>
          </p:nvSpPr>
          <p:spPr>
            <a:xfrm>
              <a:off x="8904470" y="4439506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9E18BD-7198-E234-5088-9AFB958AD202}"/>
                </a:ext>
              </a:extLst>
            </p:cNvPr>
            <p:cNvSpPr/>
            <p:nvPr/>
          </p:nvSpPr>
          <p:spPr>
            <a:xfrm>
              <a:off x="13785730" y="4439506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B18AA6B5-6075-68EB-1E2B-36362B09BDA7}"/>
                </a:ext>
              </a:extLst>
            </p:cNvPr>
            <p:cNvSpPr/>
            <p:nvPr/>
          </p:nvSpPr>
          <p:spPr>
            <a:xfrm>
              <a:off x="10333663" y="2207465"/>
              <a:ext cx="1504349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FFFFFF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27E5941-0E90-E2C3-0244-F95317DEA412}"/>
                </a:ext>
              </a:extLst>
            </p:cNvPr>
            <p:cNvSpPr/>
            <p:nvPr/>
          </p:nvSpPr>
          <p:spPr>
            <a:xfrm>
              <a:off x="11347327" y="5800594"/>
              <a:ext cx="1877018" cy="825831"/>
            </a:xfrm>
            <a:prstGeom prst="roundRect">
              <a:avLst>
                <a:gd name="adj" fmla="val 6127"/>
              </a:avLst>
            </a:prstGeom>
            <a:solidFill>
              <a:srgbClr val="C00000"/>
            </a:solidFill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Helvetica Neue"/>
                  <a:cs typeface="Helvetica Neue"/>
                </a:rPr>
                <a:t>GPT-3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D8920A6-E777-C478-85F6-573C3A8561C6}"/>
                </a:ext>
              </a:extLst>
            </p:cNvPr>
            <p:cNvCxnSpPr>
              <a:cxnSpLocks/>
              <a:stCxn id="23" idx="2"/>
              <a:endCxn id="27" idx="0"/>
            </p:cNvCxnSpPr>
            <p:nvPr/>
          </p:nvCxnSpPr>
          <p:spPr>
            <a:xfrm>
              <a:off x="12283508" y="5394296"/>
              <a:ext cx="2328" cy="40629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Elbow Connector 28">
              <a:extLst>
                <a:ext uri="{FF2B5EF4-FFF2-40B4-BE49-F238E27FC236}">
                  <a16:creationId xmlns:a16="http://schemas.microsoft.com/office/drawing/2014/main" id="{3D538A08-C61B-4365-36D7-78E375CF025D}"/>
                </a:ext>
              </a:extLst>
            </p:cNvPr>
            <p:cNvCxnSpPr>
              <a:cxnSpLocks/>
              <a:stCxn id="24" idx="2"/>
              <a:endCxn id="27" idx="1"/>
            </p:cNvCxnSpPr>
            <p:nvPr/>
          </p:nvCxnSpPr>
          <p:spPr>
            <a:xfrm rot="16200000" flipH="1">
              <a:off x="10183281" y="5049464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A637AF52-E211-5498-6642-C77481CE041C}"/>
                </a:ext>
              </a:extLst>
            </p:cNvPr>
            <p:cNvCxnSpPr>
              <a:cxnSpLocks/>
              <a:stCxn id="27" idx="3"/>
              <a:endCxn id="25" idx="2"/>
            </p:cNvCxnSpPr>
            <p:nvPr/>
          </p:nvCxnSpPr>
          <p:spPr>
            <a:xfrm flipV="1">
              <a:off x="13224345" y="5389766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FCFC9B6-B69D-208A-A176-140A55362D47}"/>
                </a:ext>
              </a:extLst>
            </p:cNvPr>
            <p:cNvSpPr/>
            <p:nvPr/>
          </p:nvSpPr>
          <p:spPr>
            <a:xfrm>
              <a:off x="11303609" y="3516339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97A0F39-0353-2EFD-9DC1-A6C140DFAC92}"/>
                </a:ext>
              </a:extLst>
            </p:cNvPr>
            <p:cNvSpPr/>
            <p:nvPr/>
          </p:nvSpPr>
          <p:spPr>
            <a:xfrm>
              <a:off x="11236330" y="3439255"/>
              <a:ext cx="1816331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Generated</a:t>
              </a:r>
              <a:r>
                <a:rPr lang="zh-CN" altLang="en-US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1400" b="1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passages</a:t>
              </a:r>
              <a:endParaRPr lang="en-US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E99AFE88-F44C-E95B-897F-662DE435176C}"/>
                </a:ext>
              </a:extLst>
            </p:cNvPr>
            <p:cNvCxnSpPr>
              <a:cxnSpLocks/>
              <a:stCxn id="24" idx="0"/>
              <a:endCxn id="26" idx="1"/>
            </p:cNvCxnSpPr>
            <p:nvPr/>
          </p:nvCxnSpPr>
          <p:spPr>
            <a:xfrm rot="5400000" flipH="1" flipV="1">
              <a:off x="9178759" y="3284603"/>
              <a:ext cx="1819124" cy="49068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60ABB67E-7359-8C4E-A947-771561DF66A6}"/>
                </a:ext>
              </a:extLst>
            </p:cNvPr>
            <p:cNvCxnSpPr>
              <a:cxnSpLocks/>
              <a:stCxn id="26" idx="3"/>
              <a:endCxn id="32" idx="0"/>
            </p:cNvCxnSpPr>
            <p:nvPr/>
          </p:nvCxnSpPr>
          <p:spPr>
            <a:xfrm>
              <a:off x="11838012" y="2620381"/>
              <a:ext cx="306484" cy="81887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3B5B7-13C4-6AB6-D644-03162372BE2B}"/>
              </a:ext>
            </a:extLst>
          </p:cNvPr>
          <p:cNvSpPr/>
          <p:nvPr/>
        </p:nvSpPr>
        <p:spPr>
          <a:xfrm>
            <a:off x="6034761" y="3501302"/>
            <a:ext cx="116521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Input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27AA76-FC9D-9926-C406-CD8E3D5B9353}"/>
              </a:ext>
            </a:extLst>
          </p:cNvPr>
          <p:cNvSpPr/>
          <p:nvPr/>
        </p:nvSpPr>
        <p:spPr>
          <a:xfrm>
            <a:off x="9064948" y="3501302"/>
            <a:ext cx="1032934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Output</a:t>
            </a:r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CC274990-67F5-ED39-5A20-755C23E55B1C}"/>
              </a:ext>
            </a:extLst>
          </p:cNvPr>
          <p:cNvSpPr/>
          <p:nvPr/>
        </p:nvSpPr>
        <p:spPr>
          <a:xfrm>
            <a:off x="6921975" y="2115697"/>
            <a:ext cx="933869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FFFF"/>
                </a:solidFill>
                <a:latin typeface="Helvetica Neue"/>
                <a:cs typeface="Helvetica Neue"/>
              </a:rPr>
              <a:t>GPT-3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5F03895-0560-F454-FA77-50C4BF26F39A}"/>
              </a:ext>
            </a:extLst>
          </p:cNvPr>
          <p:cNvSpPr/>
          <p:nvPr/>
        </p:nvSpPr>
        <p:spPr>
          <a:xfrm>
            <a:off x="7551237" y="4346238"/>
            <a:ext cx="1165214" cy="512659"/>
          </a:xfrm>
          <a:prstGeom prst="roundRect">
            <a:avLst>
              <a:gd name="adj" fmla="val 6127"/>
            </a:avLst>
          </a:prstGeom>
          <a:solidFill>
            <a:srgbClr val="C00000"/>
          </a:solidFill>
          <a:ln w="28575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Helvetica Neue"/>
                <a:cs typeface="Helvetica Neue"/>
              </a:rPr>
              <a:t>GPT-3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9AC268A-FF63-1095-095D-7C668250F76B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7855844" y="2372026"/>
            <a:ext cx="344140" cy="1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DA876E25-5131-6BCF-FCE4-0E1BB9DFD50C}"/>
              </a:ext>
            </a:extLst>
          </p:cNvPr>
          <p:cNvCxnSpPr>
            <a:cxnSpLocks/>
            <a:stCxn id="39" idx="2"/>
            <a:endCxn id="42" idx="1"/>
          </p:cNvCxnSpPr>
          <p:nvPr/>
        </p:nvCxnSpPr>
        <p:spPr>
          <a:xfrm rot="16200000" flipH="1">
            <a:off x="6828621" y="3879952"/>
            <a:ext cx="511363" cy="933869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C893E8-ACE7-4062-F8A0-A1806060ED88}"/>
              </a:ext>
            </a:extLst>
          </p:cNvPr>
          <p:cNvCxnSpPr>
            <a:cxnSpLocks/>
            <a:stCxn id="42" idx="3"/>
            <a:endCxn id="40" idx="2"/>
          </p:cNvCxnSpPr>
          <p:nvPr/>
        </p:nvCxnSpPr>
        <p:spPr>
          <a:xfrm flipV="1">
            <a:off x="8716451" y="4091204"/>
            <a:ext cx="864964" cy="511363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165EFDF7-D951-B6E8-0A84-1222BA324133}"/>
              </a:ext>
            </a:extLst>
          </p:cNvPr>
          <p:cNvCxnSpPr>
            <a:cxnSpLocks/>
            <a:stCxn id="39" idx="0"/>
            <a:endCxn id="41" idx="1"/>
          </p:cNvCxnSpPr>
          <p:nvPr/>
        </p:nvCxnSpPr>
        <p:spPr>
          <a:xfrm rot="5400000" flipH="1" flipV="1">
            <a:off x="6205034" y="2784362"/>
            <a:ext cx="1129275" cy="304607"/>
          </a:xfrm>
          <a:prstGeom prst="bentConnector2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5E8D19D2-013F-29B3-B1F9-765504FE80ED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 rot="5400000">
            <a:off x="9285961" y="1668114"/>
            <a:ext cx="1526007" cy="3830240"/>
          </a:xfrm>
          <a:prstGeom prst="bentConnector3">
            <a:avLst>
              <a:gd name="adj1" fmla="val 21288"/>
            </a:avLst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FF3B39A-DDF7-59D0-C082-0280FD3ABB8D}"/>
              </a:ext>
            </a:extLst>
          </p:cNvPr>
          <p:cNvSpPr/>
          <p:nvPr/>
        </p:nvSpPr>
        <p:spPr>
          <a:xfrm>
            <a:off x="8286280" y="2173534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0CC8BE9-6258-689E-53CA-0D5BC0B665A2}"/>
              </a:ext>
            </a:extLst>
          </p:cNvPr>
          <p:cNvSpPr/>
          <p:nvPr/>
        </p:nvSpPr>
        <p:spPr>
          <a:xfrm>
            <a:off x="8241750" y="2124225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96422BF-6792-67E0-D4FB-55B4F8490DF9}"/>
              </a:ext>
            </a:extLst>
          </p:cNvPr>
          <p:cNvSpPr/>
          <p:nvPr/>
        </p:nvSpPr>
        <p:spPr>
          <a:xfrm>
            <a:off x="8199984" y="2076373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Generated</a:t>
            </a:r>
            <a:r>
              <a:rPr lang="zh-CN" altLang="en-US" sz="14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1400" b="1" dirty="0">
                <a:solidFill>
                  <a:srgbClr val="C00000"/>
                </a:solidFill>
                <a:latin typeface="Helvetica Neue"/>
                <a:cs typeface="Helvetica Neue"/>
              </a:rPr>
              <a:t>URLs</a:t>
            </a:r>
            <a:endParaRPr lang="en-US" sz="14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3D34879-B7D7-07E1-E3BF-F226FC90612F}"/>
              </a:ext>
            </a:extLst>
          </p:cNvPr>
          <p:cNvSpPr/>
          <p:nvPr/>
        </p:nvSpPr>
        <p:spPr>
          <a:xfrm>
            <a:off x="9671665" y="2127745"/>
            <a:ext cx="1339978" cy="58990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dirty="0">
                <a:latin typeface="Helvetica Neue"/>
                <a:cs typeface="Helvetica Neue"/>
              </a:rPr>
              <a:t>Wikipedia</a:t>
            </a:r>
            <a:endParaRPr lang="en-US" sz="1800" dirty="0">
              <a:latin typeface="Helvetica Neue"/>
              <a:cs typeface="Helvetica Neue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CF609CD-334B-535B-986C-A4F48CCCFCA1}"/>
              </a:ext>
            </a:extLst>
          </p:cNvPr>
          <p:cNvCxnSpPr>
            <a:cxnSpLocks/>
            <a:stCxn id="56" idx="3"/>
            <a:endCxn id="58" idx="1"/>
          </p:cNvCxnSpPr>
          <p:nvPr/>
        </p:nvCxnSpPr>
        <p:spPr>
          <a:xfrm>
            <a:off x="9369291" y="2419176"/>
            <a:ext cx="302374" cy="3520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536FD245-F45D-295A-B6B1-78962FA0C70F}"/>
              </a:ext>
            </a:extLst>
          </p:cNvPr>
          <p:cNvSpPr/>
          <p:nvPr/>
        </p:nvSpPr>
        <p:spPr>
          <a:xfrm>
            <a:off x="11400313" y="2230329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C84774D-A41D-F1B7-6FDA-FC64FBAB6CB4}"/>
              </a:ext>
            </a:extLst>
          </p:cNvPr>
          <p:cNvSpPr/>
          <p:nvPr/>
        </p:nvSpPr>
        <p:spPr>
          <a:xfrm>
            <a:off x="11355783" y="2181020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Helvetica Neue"/>
              <a:cs typeface="Helvetica Neue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593B6E-46AF-985C-E041-0B0660A0E4BA}"/>
              </a:ext>
            </a:extLst>
          </p:cNvPr>
          <p:cNvSpPr/>
          <p:nvPr/>
        </p:nvSpPr>
        <p:spPr>
          <a:xfrm>
            <a:off x="11314017" y="2133168"/>
            <a:ext cx="1127541" cy="58990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b="1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rPr>
              <a:t>Passages</a:t>
            </a:r>
            <a:endParaRPr lang="en-US" sz="1400" b="1" dirty="0">
              <a:solidFill>
                <a:schemeClr val="bg2">
                  <a:lumMod val="10000"/>
                </a:schemeClr>
              </a:solidFill>
              <a:latin typeface="Helvetica Neue"/>
              <a:cs typeface="Helvetica Neue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4FDFE56-E496-33B0-143E-898302895944}"/>
              </a:ext>
            </a:extLst>
          </p:cNvPr>
          <p:cNvCxnSpPr>
            <a:cxnSpLocks/>
            <a:stCxn id="58" idx="3"/>
            <a:endCxn id="66" idx="1"/>
          </p:cNvCxnSpPr>
          <p:nvPr/>
        </p:nvCxnSpPr>
        <p:spPr>
          <a:xfrm>
            <a:off x="11011643" y="2422696"/>
            <a:ext cx="302374" cy="5423"/>
          </a:xfrm>
          <a:prstGeom prst="straightConnector1">
            <a:avLst/>
          </a:prstGeom>
          <a:ln w="5715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636FF82-C35E-4C4C-F658-AF963531130C}"/>
              </a:ext>
            </a:extLst>
          </p:cNvPr>
          <p:cNvSpPr txBox="1"/>
          <p:nvPr/>
        </p:nvSpPr>
        <p:spPr>
          <a:xfrm>
            <a:off x="10341654" y="3392131"/>
            <a:ext cx="52535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Colfax" panose="020B0304000000010002" pitchFamily="34" charset="0"/>
              </a:rPr>
              <a:t>“Question: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[Q].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Which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[k]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Colfax" panose="020B0304000000010002" pitchFamily="34" charset="0"/>
              </a:rPr>
              <a:t>URLs</a:t>
            </a:r>
            <a:r>
              <a:rPr lang="zh-CN" altLang="en-US" sz="2800" dirty="0">
                <a:solidFill>
                  <a:srgbClr val="C0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would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have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the</a:t>
            </a:r>
            <a:r>
              <a:rPr lang="zh-CN" altLang="en-US" sz="2800" dirty="0">
                <a:latin typeface="Colfax" panose="020B0304000000010002" pitchFamily="34" charset="0"/>
              </a:rPr>
              <a:t> </a:t>
            </a:r>
            <a:r>
              <a:rPr lang="en-US" altLang="zh-CN" sz="2800" dirty="0">
                <a:latin typeface="Colfax" panose="020B0304000000010002" pitchFamily="34" charset="0"/>
              </a:rPr>
              <a:t>answer?”</a:t>
            </a:r>
            <a:endParaRPr lang="en-US" sz="2800" dirty="0">
              <a:latin typeface="Colfax" panose="020B0304000000010002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97A7234-91AB-5131-5C3B-128BAA96C2A1}"/>
              </a:ext>
            </a:extLst>
          </p:cNvPr>
          <p:cNvSpPr txBox="1"/>
          <p:nvPr/>
        </p:nvSpPr>
        <p:spPr>
          <a:xfrm>
            <a:off x="2260430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 err="1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GenRead</a:t>
            </a:r>
            <a:endParaRPr lang="en-US" sz="2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04B2B05-D9E4-B8E1-10E3-F57BFFF4CEBE}"/>
              </a:ext>
            </a:extLst>
          </p:cNvPr>
          <p:cNvSpPr txBox="1"/>
          <p:nvPr/>
        </p:nvSpPr>
        <p:spPr>
          <a:xfrm>
            <a:off x="7084302" y="4928240"/>
            <a:ext cx="20358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u="none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</a:rPr>
              <a:t>LLM-URL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FB0819-9427-E7B8-5F67-899A50AEA0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B967E-6B5A-48BA-937A-E3122C4D4EDF}"/>
              </a:ext>
            </a:extLst>
          </p:cNvPr>
          <p:cNvSpPr txBox="1"/>
          <p:nvPr/>
        </p:nvSpPr>
        <p:spPr>
          <a:xfrm>
            <a:off x="12546692" y="2068516"/>
            <a:ext cx="47211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90%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contain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answer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w/o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indexing</a:t>
            </a:r>
            <a:r>
              <a:rPr lang="zh-CN" altLang="en-US" sz="2400" dirty="0">
                <a:solidFill>
                  <a:srgbClr val="FF0000"/>
                </a:solidFill>
                <a:latin typeface="Colfax" panose="020B0304000000010002" pitchFamily="34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olfax" panose="020B0304000000010002" pitchFamily="34" charset="0"/>
              </a:rPr>
              <a:t>docs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0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318D3C-41EF-0359-A662-CF2DB1E84A30}"/>
              </a:ext>
            </a:extLst>
          </p:cNvPr>
          <p:cNvSpPr/>
          <p:nvPr/>
        </p:nvSpPr>
        <p:spPr>
          <a:xfrm>
            <a:off x="7429814" y="6614810"/>
            <a:ext cx="8350832" cy="1789889"/>
          </a:xfrm>
          <a:prstGeom prst="rect">
            <a:avLst/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2C56-BFD7-3E3B-6D4A-275DC8C8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C700C5-3773-9627-0801-252CDFD4D6B7}"/>
              </a:ext>
            </a:extLst>
          </p:cNvPr>
          <p:cNvSpPr txBox="1"/>
          <p:nvPr/>
        </p:nvSpPr>
        <p:spPr>
          <a:xfrm>
            <a:off x="7544164" y="2320114"/>
            <a:ext cx="85146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Heterogeneity: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How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to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useful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multiple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types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for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effective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augmentation?</a:t>
            </a:r>
          </a:p>
          <a:p>
            <a:endParaRPr lang="en-US" altLang="zh-CN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Adapted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2"/>
                </a:solidFill>
                <a:latin typeface="Helvetica Neue"/>
                <a:cs typeface="Helvetica Neue"/>
              </a:rPr>
              <a:t>Knowledge:</a:t>
            </a:r>
            <a:r>
              <a:rPr lang="zh-CN" altLang="en-US" sz="3200" b="1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External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independent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from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retrieved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may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not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fully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understand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input.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Is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there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a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better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source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2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2"/>
                </a:solidFill>
                <a:latin typeface="Helvetica Neue"/>
                <a:cs typeface="Helvetica Neue"/>
              </a:rPr>
              <a:t>Data?</a:t>
            </a:r>
            <a:endParaRPr lang="en-US" sz="3200" dirty="0">
              <a:solidFill>
                <a:schemeClr val="bg2"/>
              </a:solidFill>
              <a:latin typeface="Helvetica Neue"/>
              <a:cs typeface="Helvetica Neue"/>
            </a:endParaRPr>
          </a:p>
          <a:p>
            <a:endParaRPr lang="en-US" sz="3200" dirty="0">
              <a:latin typeface="Helvetica Neue"/>
              <a:cs typeface="Helvetica Neue"/>
            </a:endParaRPr>
          </a:p>
          <a:p>
            <a:r>
              <a:rPr lang="en-US" altLang="zh-CN" sz="3200" b="1" dirty="0">
                <a:solidFill>
                  <a:schemeClr val="bg1"/>
                </a:solidFill>
                <a:latin typeface="Helvetica Neue"/>
                <a:cs typeface="Helvetica Neue"/>
              </a:rPr>
              <a:t>Efficiency:</a:t>
            </a:r>
            <a:r>
              <a:rPr lang="zh-CN" altLang="en-US" sz="3200" b="1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Indexing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retrieval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spend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~150×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time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than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closed-book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models. Can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we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do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knowledge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augmentation</a:t>
            </a:r>
            <a:r>
              <a:rPr lang="zh-CN" altLang="en-US" sz="32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Helvetica Neue"/>
                <a:cs typeface="Helvetica Neue"/>
              </a:rPr>
              <a:t>faster?</a:t>
            </a:r>
            <a:endParaRPr lang="en-US" sz="32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FDF7A91-9DB3-B6B1-A699-D7CA98A113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28EF7-1827-FC8D-C7EE-72BE91262827}"/>
              </a:ext>
            </a:extLst>
          </p:cNvPr>
          <p:cNvGrpSpPr/>
          <p:nvPr/>
        </p:nvGrpSpPr>
        <p:grpSpPr>
          <a:xfrm>
            <a:off x="335622" y="2587804"/>
            <a:ext cx="6677093" cy="5191283"/>
            <a:chOff x="8941740" y="2354722"/>
            <a:chExt cx="6677093" cy="5191283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CD31642-191F-B6E5-2DB8-78F7143DA727}"/>
                </a:ext>
              </a:extLst>
            </p:cNvPr>
            <p:cNvSpPr/>
            <p:nvPr/>
          </p:nvSpPr>
          <p:spPr>
            <a:xfrm>
              <a:off x="11062558" y="2354722"/>
              <a:ext cx="4556275" cy="2187172"/>
            </a:xfrm>
            <a:prstGeom prst="roundRect">
              <a:avLst>
                <a:gd name="adj" fmla="val 9968"/>
              </a:avLst>
            </a:prstGeom>
            <a:solidFill>
              <a:srgbClr val="C00000">
                <a:alpha val="5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External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knowledge</a:t>
              </a:r>
            </a:p>
            <a:p>
              <a:r>
                <a:rPr lang="en-US" altLang="zh-CN" sz="28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sources</a:t>
              </a:r>
              <a:endParaRPr lang="en-US" sz="2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671F518-EC52-62B5-EF82-B255743B5C60}"/>
                </a:ext>
              </a:extLst>
            </p:cNvPr>
            <p:cNvSpPr/>
            <p:nvPr/>
          </p:nvSpPr>
          <p:spPr>
            <a:xfrm>
              <a:off x="8941740" y="5362362"/>
              <a:ext cx="1877018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404E2FD-9A9F-EF50-CDEB-5F4E3F3C4A6E}"/>
                </a:ext>
              </a:extLst>
            </p:cNvPr>
            <p:cNvSpPr/>
            <p:nvPr/>
          </p:nvSpPr>
          <p:spPr>
            <a:xfrm>
              <a:off x="13823000" y="5362362"/>
              <a:ext cx="1663931" cy="950260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DA27E12D-C3E1-3787-FFB4-AD991D9ECF6E}"/>
                </a:ext>
              </a:extLst>
            </p:cNvPr>
            <p:cNvSpPr/>
            <p:nvPr/>
          </p:nvSpPr>
          <p:spPr>
            <a:xfrm>
              <a:off x="8972083" y="3777822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Retriever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(~0.12B)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F6554C-A439-4C8E-3DA3-D2A6CFC0453C}"/>
                </a:ext>
              </a:extLst>
            </p:cNvPr>
            <p:cNvSpPr txBox="1"/>
            <p:nvPr/>
          </p:nvSpPr>
          <p:spPr>
            <a:xfrm>
              <a:off x="13156902" y="2478812"/>
              <a:ext cx="2461931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News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Database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Social</a:t>
              </a:r>
              <a:r>
                <a:rPr lang="zh-CN" altLang="en-US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media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…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E2769B2-F194-CCFE-4784-0C646F69F0FF}"/>
                </a:ext>
              </a:extLst>
            </p:cNvPr>
            <p:cNvSpPr/>
            <p:nvPr/>
          </p:nvSpPr>
          <p:spPr>
            <a:xfrm>
              <a:off x="11279884" y="5362362"/>
              <a:ext cx="1877018" cy="95026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Knowledge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7D1DF01-8921-2124-846F-66A246D849B0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V="1">
              <a:off x="9880249" y="4603653"/>
              <a:ext cx="0" cy="75870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438E2F1-8528-62FE-52C8-1555A97CEC1D}"/>
                </a:ext>
              </a:extLst>
            </p:cNvPr>
            <p:cNvCxnSpPr>
              <a:cxnSpLocks/>
              <a:endCxn id="27" idx="0"/>
            </p:cNvCxnSpPr>
            <p:nvPr/>
          </p:nvCxnSpPr>
          <p:spPr>
            <a:xfrm>
              <a:off x="12218393" y="4541894"/>
              <a:ext cx="0" cy="820468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>
              <a:extLst>
                <a:ext uri="{FF2B5EF4-FFF2-40B4-BE49-F238E27FC236}">
                  <a16:creationId xmlns:a16="http://schemas.microsoft.com/office/drawing/2014/main" id="{28250E97-90E5-DCB2-2D16-62819760D94E}"/>
                </a:ext>
              </a:extLst>
            </p:cNvPr>
            <p:cNvCxnSpPr>
              <a:stCxn id="25" idx="0"/>
              <a:endCxn id="22" idx="1"/>
            </p:cNvCxnSpPr>
            <p:nvPr/>
          </p:nvCxnSpPr>
          <p:spPr>
            <a:xfrm rot="5400000" flipH="1" flipV="1">
              <a:off x="10306646" y="3021911"/>
              <a:ext cx="329514" cy="1182309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9567AFE-CF68-A410-867D-7AD86C850EFF}"/>
                </a:ext>
              </a:extLst>
            </p:cNvPr>
            <p:cNvSpPr/>
            <p:nvPr/>
          </p:nvSpPr>
          <p:spPr>
            <a:xfrm>
              <a:off x="11062558" y="6720174"/>
              <a:ext cx="3119607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Reader/Generator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(&lt;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0.25B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6577F37-2DDA-B675-E142-D892EDF5039B}"/>
                </a:ext>
              </a:extLst>
            </p:cNvPr>
            <p:cNvCxnSpPr>
              <a:cxnSpLocks/>
            </p:cNvCxnSpPr>
            <p:nvPr/>
          </p:nvCxnSpPr>
          <p:spPr>
            <a:xfrm>
              <a:off x="12179907" y="6312622"/>
              <a:ext cx="0" cy="416444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32">
              <a:extLst>
                <a:ext uri="{FF2B5EF4-FFF2-40B4-BE49-F238E27FC236}">
                  <a16:creationId xmlns:a16="http://schemas.microsoft.com/office/drawing/2014/main" id="{A29A5A6C-544D-FFDA-CE2A-2CC4F40BF72C}"/>
                </a:ext>
              </a:extLst>
            </p:cNvPr>
            <p:cNvCxnSpPr>
              <a:cxnSpLocks/>
              <a:stCxn id="23" idx="2"/>
              <a:endCxn id="31" idx="1"/>
            </p:cNvCxnSpPr>
            <p:nvPr/>
          </p:nvCxnSpPr>
          <p:spPr>
            <a:xfrm rot="16200000" flipH="1">
              <a:off x="10061169" y="6131701"/>
              <a:ext cx="820468" cy="118230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>
              <a:extLst>
                <a:ext uri="{FF2B5EF4-FFF2-40B4-BE49-F238E27FC236}">
                  <a16:creationId xmlns:a16="http://schemas.microsoft.com/office/drawing/2014/main" id="{7FAB9029-7616-A890-425B-5C103CE75068}"/>
                </a:ext>
              </a:extLst>
            </p:cNvPr>
            <p:cNvCxnSpPr>
              <a:cxnSpLocks/>
              <a:stCxn id="31" idx="3"/>
            </p:cNvCxnSpPr>
            <p:nvPr/>
          </p:nvCxnSpPr>
          <p:spPr>
            <a:xfrm flipV="1">
              <a:off x="14182165" y="6312621"/>
              <a:ext cx="472800" cy="820469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FB5127FD-2DF6-627F-322C-F4A2276D86C8}"/>
              </a:ext>
            </a:extLst>
          </p:cNvPr>
          <p:cNvSpPr/>
          <p:nvPr/>
        </p:nvSpPr>
        <p:spPr>
          <a:xfrm>
            <a:off x="237947" y="2425335"/>
            <a:ext cx="6974541" cy="5791200"/>
          </a:xfrm>
          <a:prstGeom prst="rect">
            <a:avLst/>
          </a:prstGeom>
          <a:solidFill>
            <a:schemeClr val="accent6">
              <a:alpha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26856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B152F1D-DB6D-2824-D89A-81FF692DE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6272938" cy="341697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003F3BF-A698-639D-33DB-A4D20C9EB4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A Unified Encoder-Decoder Framework</a:t>
            </a:r>
            <a:br>
              <a:rPr lang="en-US" sz="5400" dirty="0"/>
            </a:br>
            <a:r>
              <a:rPr lang="en-US" sz="5400" dirty="0"/>
              <a:t>with Entity Memory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178AC3E-87D0-5ADA-276B-C4CF342E23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/>
          <a:lstStyle/>
          <a:p>
            <a:r>
              <a:rPr lang="en-US" sz="3200" dirty="0"/>
              <a:t>The 2022 Conference on Empirical Methods in Natural Language Processing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22109F-EB4B-42DA-2B30-76A6D47997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21644" y="6525551"/>
            <a:ext cx="12801600" cy="394612"/>
          </a:xfrm>
        </p:spPr>
        <p:txBody>
          <a:bodyPr/>
          <a:lstStyle/>
          <a:p>
            <a:r>
              <a:rPr lang="en-US" sz="3200" b="1" dirty="0" err="1">
                <a:solidFill>
                  <a:schemeClr val="tx1"/>
                </a:solidFill>
              </a:rPr>
              <a:t>Zhihan</a:t>
            </a:r>
            <a:r>
              <a:rPr lang="en-US" sz="3200" b="1" dirty="0">
                <a:solidFill>
                  <a:schemeClr val="tx1"/>
                </a:solidFill>
              </a:rPr>
              <a:t> Zhang</a:t>
            </a:r>
            <a:r>
              <a:rPr lang="en-US" sz="3200" dirty="0">
                <a:solidFill>
                  <a:schemeClr val="tx1"/>
                </a:solidFill>
              </a:rPr>
              <a:t>, </a:t>
            </a:r>
            <a:r>
              <a:rPr lang="en-US" sz="3200" dirty="0" err="1">
                <a:solidFill>
                  <a:schemeClr val="tx1"/>
                </a:solidFill>
              </a:rPr>
              <a:t>Wenhao</a:t>
            </a:r>
            <a:r>
              <a:rPr lang="en-US" sz="3200" dirty="0">
                <a:solidFill>
                  <a:schemeClr val="tx1"/>
                </a:solidFill>
              </a:rPr>
              <a:t> Yu, </a:t>
            </a:r>
            <a:r>
              <a:rPr lang="en-US" sz="3200" dirty="0" err="1">
                <a:solidFill>
                  <a:schemeClr val="tx1"/>
                </a:solidFill>
              </a:rPr>
              <a:t>Chenguang</a:t>
            </a:r>
            <a:r>
              <a:rPr lang="en-US" sz="3200" dirty="0">
                <a:solidFill>
                  <a:schemeClr val="tx1"/>
                </a:solidFill>
              </a:rPr>
              <a:t> Zhu, Meng Jiang</a:t>
            </a:r>
          </a:p>
        </p:txBody>
      </p:sp>
      <p:pic>
        <p:nvPicPr>
          <p:cNvPr id="1028" name="Picture 4" descr="National Science Foundation - Wikipedia">
            <a:extLst>
              <a:ext uri="{FF2B5EF4-FFF2-40B4-BE49-F238E27FC236}">
                <a16:creationId xmlns:a16="http://schemas.microsoft.com/office/drawing/2014/main" id="{03D4EE12-36FE-FBD2-5C76-6FEABDB4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68" y="7942963"/>
            <a:ext cx="909796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0F086F-B868-775C-768D-89D0C599B060}"/>
              </a:ext>
            </a:extLst>
          </p:cNvPr>
          <p:cNvSpPr txBox="1"/>
          <p:nvPr/>
        </p:nvSpPr>
        <p:spPr>
          <a:xfrm>
            <a:off x="14304923" y="0"/>
            <a:ext cx="1954815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 Dhabi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0A2CF-5BE8-38F2-2EDE-98E9239A5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07659" y="7942963"/>
            <a:ext cx="101460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DD490E-4D7E-FE80-8985-6A86525EEFF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8180445D-34FB-174A-9FD4-7742686F200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3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split orient="vert"/>
      </p:transition>
    </mc:Choice>
    <mc:Fallback xmlns="">
      <p:transition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C32E9A4-689C-4550-2866-A7B90DA6591A}"/>
              </a:ext>
            </a:extLst>
          </p:cNvPr>
          <p:cNvGrpSpPr/>
          <p:nvPr/>
        </p:nvGrpSpPr>
        <p:grpSpPr>
          <a:xfrm>
            <a:off x="337609" y="4863116"/>
            <a:ext cx="15194730" cy="3871755"/>
            <a:chOff x="337609" y="4863116"/>
            <a:chExt cx="15194730" cy="387175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7DD921A-273B-B9E6-2502-468B5B136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158982" y="4971477"/>
              <a:ext cx="4530273" cy="376339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B33AE6-63AA-8080-177F-13C3D3EF9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337609" y="4971478"/>
              <a:ext cx="5773272" cy="376339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3C662E-5D4F-07D2-0569-B15162757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37356" y="4863116"/>
              <a:ext cx="4794983" cy="3763393"/>
            </a:xfrm>
            <a:prstGeom prst="rect">
              <a:avLst/>
            </a:prstGeom>
          </p:spPr>
        </p:pic>
      </p:grp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213610"/>
            <a:ext cx="16002000" cy="8686800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7C2655-3B68-7986-0805-51156FC360E9}"/>
              </a:ext>
            </a:extLst>
          </p:cNvPr>
          <p:cNvSpPr txBox="1"/>
          <p:nvPr/>
        </p:nvSpPr>
        <p:spPr>
          <a:xfrm>
            <a:off x="329784" y="404735"/>
            <a:ext cx="1561975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you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give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example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open-domain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?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I’d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love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to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see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one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about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Notre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Dame</a:t>
            </a:r>
            <a:r>
              <a:rPr lang="zh-CN" altLang="en-US" sz="2800" b="1" dirty="0">
                <a:solidFill>
                  <a:srgbClr val="00206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if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exists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benchmark.</a:t>
            </a:r>
          </a:p>
          <a:p>
            <a:endParaRPr lang="en-US" sz="2800" dirty="0">
              <a:solidFill>
                <a:schemeClr val="bg2">
                  <a:lumMod val="10000"/>
                </a:schemeClr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Sure.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(NQ)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there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“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will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notre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dame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play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michigan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state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Palatino" pitchFamily="2" charset="77"/>
                <a:cs typeface="Helvetica Neue" panose="02000503000000020004" pitchFamily="2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again?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”</a:t>
            </a:r>
          </a:p>
          <a:p>
            <a:endParaRPr lang="en-US" altLang="zh-CN" sz="2800" dirty="0">
              <a:solidFill>
                <a:schemeClr val="bg1"/>
              </a:solidFill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[3]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Kwiatkowski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et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al.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Natural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Questions: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Benchmark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for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Answering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Research.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TACL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2019.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  <a:hlinkClick r:id="rId6"/>
              </a:rPr>
              <a:t>https://ai.google.com/research/NaturalQuestions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highlight>
                  <a:srgbClr val="EAEAEA"/>
                </a:highlight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endParaRPr lang="en-US" altLang="zh-CN" sz="2800" dirty="0">
              <a:solidFill>
                <a:schemeClr val="bg2">
                  <a:lumMod val="10000"/>
                </a:schemeClr>
              </a:solidFill>
              <a:highlight>
                <a:srgbClr val="EAEAEA"/>
              </a:highlight>
              <a:latin typeface="Colfax" panose="020B0304000000010002" pitchFamily="34" charset="0"/>
              <a:ea typeface="Palatino" pitchFamily="2" charset="77"/>
              <a:cs typeface="Verdana" panose="020B0604030504040204" pitchFamily="34" charset="0"/>
            </a:endParaRPr>
          </a:p>
          <a:p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Thanks.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Can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GPT-3,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,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or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b="1" dirty="0" err="1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ChatGPT</a:t>
            </a:r>
            <a:r>
              <a:rPr lang="en-US" altLang="zh-CN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-Plus</a:t>
            </a:r>
            <a:r>
              <a:rPr lang="zh-CN" altLang="en-US" sz="2800" b="1" dirty="0">
                <a:solidFill>
                  <a:srgbClr val="C00000"/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and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answer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this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Colfax" panose="020B0304000000010002" pitchFamily="34" charset="0"/>
                <a:ea typeface="Palatino" pitchFamily="2" charset="77"/>
                <a:cs typeface="Verdana" panose="020B0604030504040204" pitchFamily="34" charset="0"/>
              </a:rPr>
              <a:t>question?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7C13BE-4C85-3A69-2B8F-3CF4D6D41AEC}"/>
              </a:ext>
            </a:extLst>
          </p:cNvPr>
          <p:cNvSpPr txBox="1"/>
          <p:nvPr/>
        </p:nvSpPr>
        <p:spPr>
          <a:xfrm>
            <a:off x="7394775" y="7140379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947624-76FE-ACA7-98B8-2CF691D5F95D}"/>
              </a:ext>
            </a:extLst>
          </p:cNvPr>
          <p:cNvSpPr txBox="1"/>
          <p:nvPr/>
        </p:nvSpPr>
        <p:spPr>
          <a:xfrm>
            <a:off x="758024" y="7812485"/>
            <a:ext cx="4932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&amp;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Wrong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fact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33C79A-8461-CD10-8F04-9963AB33D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CE8F5F-C2A0-D755-6AB5-2E01F562BF1A}"/>
              </a:ext>
            </a:extLst>
          </p:cNvPr>
          <p:cNvSpPr txBox="1"/>
          <p:nvPr/>
        </p:nvSpPr>
        <p:spPr>
          <a:xfrm>
            <a:off x="11279726" y="8021530"/>
            <a:ext cx="23952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No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answer!</a:t>
            </a:r>
            <a:endParaRPr lang="en-US" sz="3200" b="1" dirty="0">
              <a:solidFill>
                <a:srgbClr val="C00000"/>
              </a:solidFill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546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Efficiency,</a:t>
            </a:r>
            <a:r>
              <a:rPr lang="zh-CN" altLang="en-US" dirty="0"/>
              <a:t> </a:t>
            </a:r>
            <a:r>
              <a:rPr lang="en-US" altLang="zh-CN" dirty="0"/>
              <a:t>Accuracy,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Generalizability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B32FD-0B63-2F98-A1D5-E1AFAFD787E6}"/>
              </a:ext>
            </a:extLst>
          </p:cNvPr>
          <p:cNvGrpSpPr>
            <a:grpSpLocks noChangeAspect="1"/>
          </p:cNvGrpSpPr>
          <p:nvPr/>
        </p:nvGrpSpPr>
        <p:grpSpPr>
          <a:xfrm>
            <a:off x="5790230" y="1801586"/>
            <a:ext cx="3657600" cy="2566233"/>
            <a:chOff x="267565" y="2316675"/>
            <a:chExt cx="6545191" cy="45922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A5A9BF-0F94-CD87-BBB8-A39C65A95003}"/>
                </a:ext>
              </a:extLst>
            </p:cNvPr>
            <p:cNvSpPr/>
            <p:nvPr/>
          </p:nvSpPr>
          <p:spPr>
            <a:xfrm>
              <a:off x="2816966" y="387443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9147CC1-B56E-442A-DCC4-E337073EC233}"/>
                </a:ext>
              </a:extLst>
            </p:cNvPr>
            <p:cNvSpPr/>
            <p:nvPr/>
          </p:nvSpPr>
          <p:spPr>
            <a:xfrm>
              <a:off x="2458560" y="2316675"/>
              <a:ext cx="2094344" cy="820468"/>
            </a:xfrm>
            <a:prstGeom prst="roundRect">
              <a:avLst>
                <a:gd name="adj" fmla="val 9968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solidFill>
                    <a:schemeClr val="bg1"/>
                  </a:solidFill>
                  <a:latin typeface="Helvetica Neue"/>
                  <a:cs typeface="Helvetica Neue"/>
                </a:rPr>
                <a:t>Book</a:t>
              </a:r>
              <a:endParaRPr lang="en-US" sz="18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B5727-FCCB-6571-4D2B-C71476C40C58}"/>
                </a:ext>
              </a:extLst>
            </p:cNvPr>
            <p:cNvSpPr/>
            <p:nvPr/>
          </p:nvSpPr>
          <p:spPr>
            <a:xfrm>
              <a:off x="267565" y="4721971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2ABE939-04C6-8A08-4F1B-AEAB31B1E5B3}"/>
                </a:ext>
              </a:extLst>
            </p:cNvPr>
            <p:cNvSpPr/>
            <p:nvPr/>
          </p:nvSpPr>
          <p:spPr>
            <a:xfrm>
              <a:off x="5148825" y="4721971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70F3022-0463-7428-A303-FA96D48ED79E}"/>
                </a:ext>
              </a:extLst>
            </p:cNvPr>
            <p:cNvSpPr/>
            <p:nvPr/>
          </p:nvSpPr>
          <p:spPr>
            <a:xfrm>
              <a:off x="297908" y="3305003"/>
              <a:ext cx="1816331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DPR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6B1F5F0-0D02-59BA-6A66-8F68FEC750B5}"/>
                </a:ext>
              </a:extLst>
            </p:cNvPr>
            <p:cNvCxnSpPr>
              <a:cxnSpLocks/>
              <a:stCxn id="8" idx="0"/>
              <a:endCxn id="10" idx="2"/>
            </p:cNvCxnSpPr>
            <p:nvPr/>
          </p:nvCxnSpPr>
          <p:spPr>
            <a:xfrm flipV="1">
              <a:off x="1206074" y="4130834"/>
              <a:ext cx="0" cy="591137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67D398E-EBD7-6C04-E19F-D022CE974006}"/>
                </a:ext>
              </a:extLst>
            </p:cNvPr>
            <p:cNvCxnSpPr>
              <a:cxnSpLocks/>
              <a:stCxn id="7" idx="2"/>
              <a:endCxn id="19" idx="0"/>
            </p:cNvCxnSpPr>
            <p:nvPr/>
          </p:nvCxnSpPr>
          <p:spPr>
            <a:xfrm>
              <a:off x="3505732" y="3137143"/>
              <a:ext cx="4187" cy="58077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Elbow Connector 12">
              <a:extLst>
                <a:ext uri="{FF2B5EF4-FFF2-40B4-BE49-F238E27FC236}">
                  <a16:creationId xmlns:a16="http://schemas.microsoft.com/office/drawing/2014/main" id="{A9842C92-E275-A24B-B851-673B4BE2A519}"/>
                </a:ext>
              </a:extLst>
            </p:cNvPr>
            <p:cNvCxnSpPr>
              <a:cxnSpLocks/>
              <a:stCxn id="10" idx="0"/>
              <a:endCxn id="7" idx="1"/>
            </p:cNvCxnSpPr>
            <p:nvPr/>
          </p:nvCxnSpPr>
          <p:spPr>
            <a:xfrm rot="5400000" flipH="1" flipV="1">
              <a:off x="1543270" y="2389713"/>
              <a:ext cx="578094" cy="1252486"/>
            </a:xfrm>
            <a:prstGeom prst="bentConnector2">
              <a:avLst/>
            </a:prstGeom>
            <a:ln w="28575" cmpd="sng">
              <a:solidFill>
                <a:schemeClr val="accent6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030BF94-0ACA-20C1-8C8C-7A0087C652E9}"/>
                </a:ext>
              </a:extLst>
            </p:cNvPr>
            <p:cNvSpPr/>
            <p:nvPr/>
          </p:nvSpPr>
          <p:spPr>
            <a:xfrm>
              <a:off x="2710422" y="6083059"/>
              <a:ext cx="1877018" cy="825831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>
                  <a:solidFill>
                    <a:schemeClr val="tx1"/>
                  </a:solidFill>
                  <a:latin typeface="Helvetica Neue"/>
                  <a:cs typeface="Helvetica Neue"/>
                </a:rPr>
                <a:t>FiD</a:t>
              </a:r>
              <a:endParaRPr lang="en-US" altLang="zh-CN" sz="1600" b="1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C83B9D-B718-9F13-9DE5-7E2E2FC4F2A2}"/>
                </a:ext>
              </a:extLst>
            </p:cNvPr>
            <p:cNvCxnSpPr>
              <a:cxnSpLocks/>
              <a:stCxn id="6" idx="2"/>
              <a:endCxn id="14" idx="0"/>
            </p:cNvCxnSpPr>
            <p:nvPr/>
          </p:nvCxnSpPr>
          <p:spPr>
            <a:xfrm>
              <a:off x="3648931" y="5672960"/>
              <a:ext cx="0" cy="410099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>
              <a:extLst>
                <a:ext uri="{FF2B5EF4-FFF2-40B4-BE49-F238E27FC236}">
                  <a16:creationId xmlns:a16="http://schemas.microsoft.com/office/drawing/2014/main" id="{CAA116D2-ADC6-3E3A-62F2-B5FEBD96ABC6}"/>
                </a:ext>
              </a:extLst>
            </p:cNvPr>
            <p:cNvCxnSpPr>
              <a:cxnSpLocks/>
              <a:stCxn id="8" idx="2"/>
              <a:endCxn id="14" idx="1"/>
            </p:cNvCxnSpPr>
            <p:nvPr/>
          </p:nvCxnSpPr>
          <p:spPr>
            <a:xfrm rot="16200000" flipH="1">
              <a:off x="1546376" y="5331929"/>
              <a:ext cx="823744" cy="1504348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>
              <a:extLst>
                <a:ext uri="{FF2B5EF4-FFF2-40B4-BE49-F238E27FC236}">
                  <a16:creationId xmlns:a16="http://schemas.microsoft.com/office/drawing/2014/main" id="{33127F0E-6CEF-BB6D-CBC2-B50ABE79882B}"/>
                </a:ext>
              </a:extLst>
            </p:cNvPr>
            <p:cNvCxnSpPr>
              <a:cxnSpLocks/>
              <a:stCxn id="14" idx="3"/>
              <a:endCxn id="9" idx="2"/>
            </p:cNvCxnSpPr>
            <p:nvPr/>
          </p:nvCxnSpPr>
          <p:spPr>
            <a:xfrm flipV="1">
              <a:off x="4587440" y="5672231"/>
              <a:ext cx="1393351" cy="823744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D4E20E-7A5D-930C-8397-3A66427AAFAA}"/>
                </a:ext>
              </a:extLst>
            </p:cNvPr>
            <p:cNvSpPr/>
            <p:nvPr/>
          </p:nvSpPr>
          <p:spPr>
            <a:xfrm>
              <a:off x="2745233" y="3795003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3E4231-22A7-FB1E-2C9C-55082BDA558B}"/>
                </a:ext>
              </a:extLst>
            </p:cNvPr>
            <p:cNvSpPr/>
            <p:nvPr/>
          </p:nvSpPr>
          <p:spPr>
            <a:xfrm>
              <a:off x="2677954" y="3717919"/>
              <a:ext cx="1663930" cy="17985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rPr>
                <a:t>Text</a:t>
              </a:r>
              <a:endParaRPr lang="en-US" sz="1200" dirty="0">
                <a:solidFill>
                  <a:schemeClr val="bg2">
                    <a:lumMod val="10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F7ECDBA-A3DE-5A4C-6D59-EB0ED35D12AD}"/>
              </a:ext>
            </a:extLst>
          </p:cNvPr>
          <p:cNvGrpSpPr/>
          <p:nvPr/>
        </p:nvGrpSpPr>
        <p:grpSpPr>
          <a:xfrm>
            <a:off x="1333749" y="3143261"/>
            <a:ext cx="3657600" cy="1222101"/>
            <a:chOff x="1333749" y="3674886"/>
            <a:chExt cx="3657600" cy="1222101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FAE3FBB-1E5C-2986-1893-9BB953CF1B37}"/>
                </a:ext>
              </a:extLst>
            </p:cNvPr>
            <p:cNvSpPr/>
            <p:nvPr/>
          </p:nvSpPr>
          <p:spPr>
            <a:xfrm>
              <a:off x="1333749" y="3674886"/>
              <a:ext cx="1048920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Input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7611F61-018D-2FC8-9042-5ED79716A340}"/>
                </a:ext>
              </a:extLst>
            </p:cNvPr>
            <p:cNvSpPr/>
            <p:nvPr/>
          </p:nvSpPr>
          <p:spPr>
            <a:xfrm>
              <a:off x="4061507" y="3674886"/>
              <a:ext cx="929842" cy="53102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800" dirty="0">
                  <a:latin typeface="Helvetica Neue"/>
                  <a:cs typeface="Helvetica Neue"/>
                </a:rPr>
                <a:t>Output</a:t>
              </a:r>
              <a:endParaRPr lang="en-US" sz="1800" dirty="0">
                <a:latin typeface="Helvetica Neue"/>
                <a:cs typeface="Helvetica Neue"/>
              </a:endParaRP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0F743BC-80B4-779E-10B4-BBE103D68BA6}"/>
                </a:ext>
              </a:extLst>
            </p:cNvPr>
            <p:cNvSpPr/>
            <p:nvPr/>
          </p:nvSpPr>
          <p:spPr>
            <a:xfrm>
              <a:off x="2698872" y="4204749"/>
              <a:ext cx="1048920" cy="692238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BART/</a:t>
              </a:r>
            </a:p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Helvetica Neue"/>
                  <a:cs typeface="Helvetica Neue"/>
                </a:rPr>
                <a:t>Linker</a:t>
              </a:r>
            </a:p>
          </p:txBody>
        </p:sp>
        <p:cxnSp>
          <p:nvCxnSpPr>
            <p:cNvPr id="31" name="Elbow Connector 30">
              <a:extLst>
                <a:ext uri="{FF2B5EF4-FFF2-40B4-BE49-F238E27FC236}">
                  <a16:creationId xmlns:a16="http://schemas.microsoft.com/office/drawing/2014/main" id="{7DFA4EC0-38E9-FD98-F5F7-C19EFD2F3E34}"/>
                </a:ext>
              </a:extLst>
            </p:cNvPr>
            <p:cNvCxnSpPr>
              <a:cxnSpLocks/>
              <a:stCxn id="23" idx="2"/>
              <a:endCxn id="29" idx="1"/>
            </p:cNvCxnSpPr>
            <p:nvPr/>
          </p:nvCxnSpPr>
          <p:spPr>
            <a:xfrm rot="16200000" flipH="1">
              <a:off x="2106063" y="3958058"/>
              <a:ext cx="344955" cy="840663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>
              <a:extLst>
                <a:ext uri="{FF2B5EF4-FFF2-40B4-BE49-F238E27FC236}">
                  <a16:creationId xmlns:a16="http://schemas.microsoft.com/office/drawing/2014/main" id="{439A7A22-CBA3-32DF-CB02-743C258C37E4}"/>
                </a:ext>
              </a:extLst>
            </p:cNvPr>
            <p:cNvCxnSpPr>
              <a:cxnSpLocks/>
              <a:stCxn id="29" idx="3"/>
              <a:endCxn id="24" idx="2"/>
            </p:cNvCxnSpPr>
            <p:nvPr/>
          </p:nvCxnSpPr>
          <p:spPr>
            <a:xfrm flipV="1">
              <a:off x="3747792" y="4205913"/>
              <a:ext cx="778636" cy="344955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7CC4BD69-F47F-5D2F-CAAC-BA73EB38F81C}"/>
              </a:ext>
            </a:extLst>
          </p:cNvPr>
          <p:cNvSpPr txBox="1"/>
          <p:nvPr/>
        </p:nvSpPr>
        <p:spPr>
          <a:xfrm>
            <a:off x="6314689" y="4596992"/>
            <a:ext cx="2350372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Open-Book</a:t>
            </a:r>
            <a:endParaRPr lang="en-US" dirty="0">
              <a:latin typeface="Colfax" panose="020B0304000000010002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B329223-2EB4-D925-6804-8273FCE96FBF}"/>
              </a:ext>
            </a:extLst>
          </p:cNvPr>
          <p:cNvSpPr txBox="1"/>
          <p:nvPr/>
        </p:nvSpPr>
        <p:spPr>
          <a:xfrm>
            <a:off x="1607094" y="4596991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E985070-4081-7567-C3BA-2BE44F18BF2C}"/>
              </a:ext>
            </a:extLst>
          </p:cNvPr>
          <p:cNvGrpSpPr/>
          <p:nvPr/>
        </p:nvGrpSpPr>
        <p:grpSpPr>
          <a:xfrm>
            <a:off x="10619287" y="1716868"/>
            <a:ext cx="4651211" cy="3862958"/>
            <a:chOff x="10619287" y="1716868"/>
            <a:chExt cx="4651211" cy="3862958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D4D0BC1-1637-6688-F05C-CF27A95C3CB8}"/>
                </a:ext>
              </a:extLst>
            </p:cNvPr>
            <p:cNvGrpSpPr/>
            <p:nvPr/>
          </p:nvGrpSpPr>
          <p:grpSpPr>
            <a:xfrm>
              <a:off x="10833198" y="1799128"/>
              <a:ext cx="3657600" cy="2566233"/>
              <a:chOff x="10833198" y="2330753"/>
              <a:chExt cx="3657600" cy="2566233"/>
            </a:xfrm>
          </p:grpSpPr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9DE6DDFD-C67C-2CC0-39FF-7DAEC557F24B}"/>
                  </a:ext>
                </a:extLst>
              </p:cNvPr>
              <p:cNvSpPr/>
              <p:nvPr/>
            </p:nvSpPr>
            <p:spPr>
              <a:xfrm>
                <a:off x="12057575" y="2330753"/>
                <a:ext cx="1170367" cy="458496"/>
              </a:xfrm>
              <a:prstGeom prst="roundRect">
                <a:avLst>
                  <a:gd name="adj" fmla="val 9968"/>
                </a:avLst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Memory</a:t>
                </a:r>
                <a:endParaRPr lang="en-US" sz="1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943C963-CE36-7788-3501-8ECC1F463BD4}"/>
                  </a:ext>
                </a:extLst>
              </p:cNvPr>
              <p:cNvSpPr/>
              <p:nvPr/>
            </p:nvSpPr>
            <p:spPr>
              <a:xfrm>
                <a:off x="10833198" y="3674886"/>
                <a:ext cx="1048920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Input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63B5B1D-0938-0239-4CFB-91A71D755CA8}"/>
                  </a:ext>
                </a:extLst>
              </p:cNvPr>
              <p:cNvSpPr/>
              <p:nvPr/>
            </p:nvSpPr>
            <p:spPr>
              <a:xfrm>
                <a:off x="13560956" y="3674886"/>
                <a:ext cx="929842" cy="531027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800" dirty="0">
                    <a:latin typeface="Helvetica Neue"/>
                    <a:cs typeface="Helvetica Neue"/>
                  </a:rPr>
                  <a:t>Output</a:t>
                </a:r>
                <a:endParaRPr lang="en-US" sz="1800" dirty="0">
                  <a:latin typeface="Helvetica Neue"/>
                  <a:cs typeface="Helvetica Neue"/>
                </a:endParaRPr>
              </a:p>
            </p:txBody>
          </p: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D39F50F-DB92-FD97-EE52-D65AF0254C5C}"/>
                  </a:ext>
                </a:extLst>
              </p:cNvPr>
              <p:cNvCxnSpPr>
                <a:cxnSpLocks/>
                <a:stCxn id="37" idx="2"/>
              </p:cNvCxnSpPr>
              <p:nvPr/>
            </p:nvCxnSpPr>
            <p:spPr>
              <a:xfrm>
                <a:off x="12642759" y="2789249"/>
                <a:ext cx="2340" cy="324551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0F102AC9-ED8C-EB3C-0794-F37080C3D6E3}"/>
                  </a:ext>
                </a:extLst>
              </p:cNvPr>
              <p:cNvSpPr/>
              <p:nvPr/>
            </p:nvSpPr>
            <p:spPr>
              <a:xfrm>
                <a:off x="12198321" y="4435493"/>
                <a:ext cx="1048920" cy="461493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Linker</a:t>
                </a:r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8CD5FE6-84FB-D45D-1F7F-1D02F6C479C7}"/>
                  </a:ext>
                </a:extLst>
              </p:cNvPr>
              <p:cNvCxnSpPr>
                <a:cxnSpLocks/>
                <a:endCxn id="44" idx="0"/>
              </p:cNvCxnSpPr>
              <p:nvPr/>
            </p:nvCxnSpPr>
            <p:spPr>
              <a:xfrm>
                <a:off x="12722781" y="4206321"/>
                <a:ext cx="0" cy="229173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Elbow Connector 45">
                <a:extLst>
                  <a:ext uri="{FF2B5EF4-FFF2-40B4-BE49-F238E27FC236}">
                    <a16:creationId xmlns:a16="http://schemas.microsoft.com/office/drawing/2014/main" id="{761E94EA-72DA-DC0F-44C8-09F5E556DB4A}"/>
                  </a:ext>
                </a:extLst>
              </p:cNvPr>
              <p:cNvCxnSpPr>
                <a:cxnSpLocks/>
                <a:stCxn id="38" idx="2"/>
                <a:endCxn id="44" idx="1"/>
              </p:cNvCxnSpPr>
              <p:nvPr/>
            </p:nvCxnSpPr>
            <p:spPr>
              <a:xfrm rot="16200000" flipH="1">
                <a:off x="11547826" y="4015745"/>
                <a:ext cx="460327" cy="840664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Elbow Connector 46">
                <a:extLst>
                  <a:ext uri="{FF2B5EF4-FFF2-40B4-BE49-F238E27FC236}">
                    <a16:creationId xmlns:a16="http://schemas.microsoft.com/office/drawing/2014/main" id="{8598758B-E1C8-D7E0-A5C6-715A9F7C615D}"/>
                  </a:ext>
                </a:extLst>
              </p:cNvPr>
              <p:cNvCxnSpPr>
                <a:cxnSpLocks/>
                <a:stCxn id="44" idx="3"/>
                <a:endCxn id="39" idx="2"/>
              </p:cNvCxnSpPr>
              <p:nvPr/>
            </p:nvCxnSpPr>
            <p:spPr>
              <a:xfrm flipV="1">
                <a:off x="13247241" y="4205913"/>
                <a:ext cx="778636" cy="46032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64">
                <a:extLst>
                  <a:ext uri="{FF2B5EF4-FFF2-40B4-BE49-F238E27FC236}">
                    <a16:creationId xmlns:a16="http://schemas.microsoft.com/office/drawing/2014/main" id="{07876E04-8276-3394-4858-114EB41A93B2}"/>
                  </a:ext>
                </a:extLst>
              </p:cNvPr>
              <p:cNvCxnSpPr>
                <a:cxnSpLocks/>
                <a:stCxn id="38" idx="0"/>
                <a:endCxn id="37" idx="1"/>
              </p:cNvCxnSpPr>
              <p:nvPr/>
            </p:nvCxnSpPr>
            <p:spPr>
              <a:xfrm rot="5400000" flipH="1" flipV="1">
                <a:off x="11150174" y="2767486"/>
                <a:ext cx="1114885" cy="699917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58D43801-D143-F80F-EDCB-D329585638E7}"/>
                  </a:ext>
                </a:extLst>
              </p:cNvPr>
              <p:cNvSpPr/>
              <p:nvPr/>
            </p:nvSpPr>
            <p:spPr>
              <a:xfrm>
                <a:off x="11967928" y="3089863"/>
                <a:ext cx="1501040" cy="111488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Entity</a:t>
                </a:r>
              </a:p>
              <a:p>
                <a:r>
                  <a:rPr lang="en-US" altLang="zh-CN" sz="1800" dirty="0">
                    <a:solidFill>
                      <a:schemeClr val="bg2">
                        <a:lumMod val="10000"/>
                      </a:schemeClr>
                    </a:solidFill>
                    <a:latin typeface="Helvetica Neue"/>
                    <a:cs typeface="Helvetica Neue"/>
                  </a:rPr>
                  <a:t>Embeddings</a:t>
                </a:r>
                <a:endParaRPr lang="en-US" sz="1050" dirty="0">
                  <a:solidFill>
                    <a:schemeClr val="bg2">
                      <a:lumMod val="10000"/>
                    </a:schemeClr>
                  </a:solidFill>
                  <a:latin typeface="Helvetica Neue"/>
                  <a:cs typeface="Helvetica Neue"/>
                </a:endParaRPr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1C7D39D-79E1-A968-B9CD-FB518BB0B6AA}"/>
                </a:ext>
              </a:extLst>
            </p:cNvPr>
            <p:cNvSpPr txBox="1"/>
            <p:nvPr/>
          </p:nvSpPr>
          <p:spPr>
            <a:xfrm>
              <a:off x="10619287" y="4594941"/>
              <a:ext cx="4046941" cy="984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dirty="0">
                  <a:latin typeface="Colfax" panose="020B0304000000010002" pitchFamily="34" charset="0"/>
                </a:rPr>
                <a:t>Closed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Book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with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Entity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Memory</a:t>
              </a:r>
              <a:r>
                <a:rPr lang="zh-CN" altLang="en-US" dirty="0">
                  <a:latin typeface="Colfax" panose="020B0304000000010002" pitchFamily="34" charset="0"/>
                </a:rPr>
                <a:t> </a:t>
              </a:r>
              <a:r>
                <a:rPr lang="en-US" altLang="zh-CN" dirty="0">
                  <a:latin typeface="Colfax" panose="020B0304000000010002" pitchFamily="34" charset="0"/>
                </a:rPr>
                <a:t>(</a:t>
              </a:r>
              <a:r>
                <a:rPr lang="en-US" altLang="zh-CN" dirty="0" err="1">
                  <a:latin typeface="Colfax" panose="020B0304000000010002" pitchFamily="34" charset="0"/>
                </a:rPr>
                <a:t>EaE</a:t>
              </a:r>
              <a:r>
                <a:rPr lang="en-US" altLang="zh-CN" dirty="0">
                  <a:latin typeface="Colfax" panose="020B0304000000010002" pitchFamily="34" charset="0"/>
                </a:rPr>
                <a:t>)</a:t>
              </a:r>
              <a:endParaRPr lang="en-US" dirty="0">
                <a:latin typeface="Colfax" panose="020B0304000000010002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09FA956-AA1C-9778-AC66-EA2776C37488}"/>
                </a:ext>
              </a:extLst>
            </p:cNvPr>
            <p:cNvSpPr txBox="1"/>
            <p:nvPr/>
          </p:nvSpPr>
          <p:spPr>
            <a:xfrm>
              <a:off x="13275202" y="1716868"/>
              <a:ext cx="199529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000" dirty="0">
                  <a:latin typeface="Colfax" panose="020B0304000000010002" pitchFamily="34" charset="0"/>
                </a:rPr>
                <a:t>[</a:t>
              </a:r>
              <a:r>
                <a:rPr lang="en-US" sz="2000" dirty="0" err="1">
                  <a:latin typeface="Colfax" panose="020B0304000000010002" pitchFamily="34" charset="0"/>
                </a:rPr>
                <a:t>Févry</a:t>
              </a:r>
              <a:r>
                <a:rPr lang="en-US" sz="2000" dirty="0">
                  <a:latin typeface="Colfax" panose="020B0304000000010002" pitchFamily="34" charset="0"/>
                </a:rPr>
                <a:t>,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et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al.</a:t>
              </a:r>
            </a:p>
            <a:p>
              <a:r>
                <a:rPr lang="zh-CN" altLang="en-US" sz="2000" dirty="0">
                  <a:latin typeface="Colfax" panose="020B0304000000010002" pitchFamily="34" charset="0"/>
                </a:rPr>
                <a:t>  </a:t>
              </a:r>
              <a:r>
                <a:rPr lang="en-US" altLang="zh-CN" sz="2000" dirty="0">
                  <a:latin typeface="Colfax" panose="020B0304000000010002" pitchFamily="34" charset="0"/>
                </a:rPr>
                <a:t>EMNLP</a:t>
              </a:r>
              <a:r>
                <a:rPr lang="zh-CN" altLang="en-US" sz="2000" dirty="0">
                  <a:latin typeface="Colfax" panose="020B0304000000010002" pitchFamily="34" charset="0"/>
                </a:rPr>
                <a:t> </a:t>
              </a:r>
              <a:r>
                <a:rPr lang="en-US" altLang="zh-CN" sz="2000" dirty="0">
                  <a:latin typeface="Colfax" panose="020B0304000000010002" pitchFamily="34" charset="0"/>
                </a:rPr>
                <a:t>2020.]</a:t>
              </a:r>
              <a:endParaRPr lang="en-US" sz="2000" dirty="0">
                <a:latin typeface="Colfax" panose="020B0304000000010002" pitchFamily="34" charset="0"/>
              </a:endParaRPr>
            </a:p>
          </p:txBody>
        </p:sp>
      </p:grpSp>
      <p:graphicFrame>
        <p:nvGraphicFramePr>
          <p:cNvPr id="80" name="Table 80">
            <a:extLst>
              <a:ext uri="{FF2B5EF4-FFF2-40B4-BE49-F238E27FC236}">
                <a16:creationId xmlns:a16="http://schemas.microsoft.com/office/drawing/2014/main" id="{6A1C14ED-9B6F-3EBD-A179-50FBE6840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248322"/>
              </p:ext>
            </p:extLst>
          </p:nvPr>
        </p:nvGraphicFramePr>
        <p:xfrm>
          <a:off x="1917781" y="5788577"/>
          <a:ext cx="13531880" cy="2743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graphicFrame>
        <p:nvGraphicFramePr>
          <p:cNvPr id="82" name="Table 81">
            <a:extLst>
              <a:ext uri="{FF2B5EF4-FFF2-40B4-BE49-F238E27FC236}">
                <a16:creationId xmlns:a16="http://schemas.microsoft.com/office/drawing/2014/main" id="{9A31630E-ADAC-C6DE-B24F-A9AF8ACA97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558318"/>
              </p:ext>
            </p:extLst>
          </p:nvPr>
        </p:nvGraphicFramePr>
        <p:xfrm>
          <a:off x="1917781" y="7615961"/>
          <a:ext cx="13531880" cy="457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3614">
                  <a:extLst>
                    <a:ext uri="{9D8B030D-6E8A-4147-A177-3AD203B41FA5}">
                      <a16:colId xmlns:a16="http://schemas.microsoft.com/office/drawing/2014/main" val="336828734"/>
                    </a:ext>
                  </a:extLst>
                </a:gridCol>
                <a:gridCol w="1105786">
                  <a:extLst>
                    <a:ext uri="{9D8B030D-6E8A-4147-A177-3AD203B41FA5}">
                      <a16:colId xmlns:a16="http://schemas.microsoft.com/office/drawing/2014/main" val="419036583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120995521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2639593814"/>
                    </a:ext>
                  </a:extLst>
                </a:gridCol>
                <a:gridCol w="1382232">
                  <a:extLst>
                    <a:ext uri="{9D8B030D-6E8A-4147-A177-3AD203B41FA5}">
                      <a16:colId xmlns:a16="http://schemas.microsoft.com/office/drawing/2014/main" val="63729066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008018933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4013156318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263476471"/>
                    </a:ext>
                  </a:extLst>
                </a:gridCol>
                <a:gridCol w="1682788">
                  <a:extLst>
                    <a:ext uri="{9D8B030D-6E8A-4147-A177-3AD203B41FA5}">
                      <a16:colId xmlns:a16="http://schemas.microsoft.com/office/drawing/2014/main" val="605947224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413793930"/>
                    </a:ext>
                  </a:extLst>
                </a:gridCol>
              </a:tblGrid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L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b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accent4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C00000"/>
                          </a:solidFill>
                        </a:rPr>
                        <a:t>×</a:t>
                      </a:r>
                    </a:p>
                  </a:txBody>
                  <a:tcPr>
                    <a:lnT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617100"/>
                  </a:ext>
                </a:extLst>
              </a:tr>
            </a:tbl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2EA5BA50-4BA9-6247-85D0-997396AC951D}"/>
              </a:ext>
            </a:extLst>
          </p:cNvPr>
          <p:cNvSpPr txBox="1"/>
          <p:nvPr/>
        </p:nvSpPr>
        <p:spPr>
          <a:xfrm>
            <a:off x="-137853" y="6888040"/>
            <a:ext cx="2943203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Colfax" panose="020B0304000000010002" pitchFamily="34" charset="0"/>
              </a:rPr>
              <a:t>Closed-Book</a:t>
            </a:r>
            <a:endParaRPr lang="en-US" dirty="0">
              <a:latin typeface="Colfax" panose="020B0304000000010002" pitchFamily="34" charset="0"/>
            </a:endParaRP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630EA3B-DA1D-4892-0424-4FC217D1749C}"/>
              </a:ext>
            </a:extLst>
          </p:cNvPr>
          <p:cNvCxnSpPr>
            <a:cxnSpLocks/>
          </p:cNvCxnSpPr>
          <p:nvPr/>
        </p:nvCxnSpPr>
        <p:spPr>
          <a:xfrm flipV="1">
            <a:off x="2425199" y="6953513"/>
            <a:ext cx="347472" cy="87056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309C072-B59D-1E17-51D7-A03A332824E2}"/>
              </a:ext>
            </a:extLst>
          </p:cNvPr>
          <p:cNvCxnSpPr>
            <a:cxnSpLocks/>
          </p:cNvCxnSpPr>
          <p:nvPr/>
        </p:nvCxnSpPr>
        <p:spPr>
          <a:xfrm>
            <a:off x="2425199" y="7232995"/>
            <a:ext cx="347472" cy="150071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458FB8-A248-2395-A816-15135B49B5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7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/>
              <a:t>Enabling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Answering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Generation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EDMem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Encoder-Decoder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3D68285-1734-49D3-3A8A-F82FE0308C33}"/>
              </a:ext>
            </a:extLst>
          </p:cNvPr>
          <p:cNvGrpSpPr/>
          <p:nvPr/>
        </p:nvGrpSpPr>
        <p:grpSpPr>
          <a:xfrm>
            <a:off x="20635" y="2369142"/>
            <a:ext cx="10048283" cy="6125288"/>
            <a:chOff x="308773" y="2248475"/>
            <a:chExt cx="10048283" cy="6125288"/>
          </a:xfrm>
        </p:grpSpPr>
        <p:sp>
          <p:nvSpPr>
            <p:cNvPr id="7" name="矩形: 圆角 1">
              <a:extLst>
                <a:ext uri="{FF2B5EF4-FFF2-40B4-BE49-F238E27FC236}">
                  <a16:creationId xmlns:a16="http://schemas.microsoft.com/office/drawing/2014/main" id="{DF822B5B-DA50-3DB1-05DE-8D380DC66B8C}"/>
                </a:ext>
              </a:extLst>
            </p:cNvPr>
            <p:cNvSpPr/>
            <p:nvPr/>
          </p:nvSpPr>
          <p:spPr>
            <a:xfrm>
              <a:off x="7264183" y="6603197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8" name="矩形: 圆角 9">
              <a:extLst>
                <a:ext uri="{FF2B5EF4-FFF2-40B4-BE49-F238E27FC236}">
                  <a16:creationId xmlns:a16="http://schemas.microsoft.com/office/drawing/2014/main" id="{FC952D2D-7512-3D58-58A0-3B513DA554CA}"/>
                </a:ext>
              </a:extLst>
            </p:cNvPr>
            <p:cNvSpPr/>
            <p:nvPr/>
          </p:nvSpPr>
          <p:spPr>
            <a:xfrm>
              <a:off x="4651826" y="4720379"/>
              <a:ext cx="930121" cy="213024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9" name="文本框 19">
              <a:extLst>
                <a:ext uri="{FF2B5EF4-FFF2-40B4-BE49-F238E27FC236}">
                  <a16:creationId xmlns:a16="http://schemas.microsoft.com/office/drawing/2014/main" id="{5D6997A0-BE48-6BC2-D987-D7146D7269CE}"/>
                </a:ext>
              </a:extLst>
            </p:cNvPr>
            <p:cNvSpPr txBox="1"/>
            <p:nvPr/>
          </p:nvSpPr>
          <p:spPr>
            <a:xfrm>
              <a:off x="5880120" y="7912099"/>
              <a:ext cx="427215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[BOS] </a:t>
              </a:r>
              <a:r>
                <a:rPr lang="en-US" altLang="zh-CN" sz="2400" i="1" dirty="0">
                  <a:solidFill>
                    <a:schemeClr val="accent6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0" name="直接箭头连接符 22">
              <a:extLst>
                <a:ext uri="{FF2B5EF4-FFF2-40B4-BE49-F238E27FC236}">
                  <a16:creationId xmlns:a16="http://schemas.microsoft.com/office/drawing/2014/main" id="{BB680886-92C8-1C75-EBC3-EC9C28674BCD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8299727" y="7454929"/>
              <a:ext cx="0" cy="46416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矩形: 圆角 26">
              <a:extLst>
                <a:ext uri="{FF2B5EF4-FFF2-40B4-BE49-F238E27FC236}">
                  <a16:creationId xmlns:a16="http://schemas.microsoft.com/office/drawing/2014/main" id="{25457101-79D4-AFEC-C0AB-7695142C72F1}"/>
                </a:ext>
              </a:extLst>
            </p:cNvPr>
            <p:cNvSpPr/>
            <p:nvPr/>
          </p:nvSpPr>
          <p:spPr>
            <a:xfrm>
              <a:off x="7272898" y="449207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Decoder</a:t>
              </a:r>
              <a:endParaRPr lang="zh-CN" altLang="en-US" sz="2400" dirty="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12" name="直接箭头连接符 41">
              <a:extLst>
                <a:ext uri="{FF2B5EF4-FFF2-40B4-BE49-F238E27FC236}">
                  <a16:creationId xmlns:a16="http://schemas.microsoft.com/office/drawing/2014/main" id="{DB284EF5-DA10-BD4D-1330-A48E952D80C8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8299727" y="5343803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: 圆角 2">
              <a:extLst>
                <a:ext uri="{FF2B5EF4-FFF2-40B4-BE49-F238E27FC236}">
                  <a16:creationId xmlns:a16="http://schemas.microsoft.com/office/drawing/2014/main" id="{2CE7247F-9DA1-44DA-CB2D-4DC9F5A38163}"/>
                </a:ext>
              </a:extLst>
            </p:cNvPr>
            <p:cNvSpPr/>
            <p:nvPr/>
          </p:nvSpPr>
          <p:spPr>
            <a:xfrm>
              <a:off x="4828796" y="5452010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4" name="椭圆 4">
              <a:extLst>
                <a:ext uri="{FF2B5EF4-FFF2-40B4-BE49-F238E27FC236}">
                  <a16:creationId xmlns:a16="http://schemas.microsoft.com/office/drawing/2014/main" id="{51DA5BEE-B2CB-AE0B-B097-2FA480F23E2D}"/>
                </a:ext>
              </a:extLst>
            </p:cNvPr>
            <p:cNvSpPr/>
            <p:nvPr/>
          </p:nvSpPr>
          <p:spPr>
            <a:xfrm>
              <a:off x="4894984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5" name="椭圆 5">
              <a:extLst>
                <a:ext uri="{FF2B5EF4-FFF2-40B4-BE49-F238E27FC236}">
                  <a16:creationId xmlns:a16="http://schemas.microsoft.com/office/drawing/2014/main" id="{78A02921-E27E-2EF7-8415-C1B4C1B730C1}"/>
                </a:ext>
              </a:extLst>
            </p:cNvPr>
            <p:cNvSpPr/>
            <p:nvPr/>
          </p:nvSpPr>
          <p:spPr>
            <a:xfrm>
              <a:off x="5144339" y="550643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6" name="矩形: 圆角 6">
              <a:extLst>
                <a:ext uri="{FF2B5EF4-FFF2-40B4-BE49-F238E27FC236}">
                  <a16:creationId xmlns:a16="http://schemas.microsoft.com/office/drawing/2014/main" id="{0DCF4F16-43DD-AAFD-EA53-DD1B8BC8D818}"/>
                </a:ext>
              </a:extLst>
            </p:cNvPr>
            <p:cNvSpPr/>
            <p:nvPr/>
          </p:nvSpPr>
          <p:spPr>
            <a:xfrm>
              <a:off x="4828796" y="579053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7" name="椭圆 7">
              <a:extLst>
                <a:ext uri="{FF2B5EF4-FFF2-40B4-BE49-F238E27FC236}">
                  <a16:creationId xmlns:a16="http://schemas.microsoft.com/office/drawing/2014/main" id="{76B198E8-874D-B466-34AB-60739D90EA0B}"/>
                </a:ext>
              </a:extLst>
            </p:cNvPr>
            <p:cNvSpPr/>
            <p:nvPr/>
          </p:nvSpPr>
          <p:spPr>
            <a:xfrm>
              <a:off x="4894984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8" name="椭圆 11">
              <a:extLst>
                <a:ext uri="{FF2B5EF4-FFF2-40B4-BE49-F238E27FC236}">
                  <a16:creationId xmlns:a16="http://schemas.microsoft.com/office/drawing/2014/main" id="{8AC119D6-21E6-9D48-6E7B-2D31E119D62B}"/>
                </a:ext>
              </a:extLst>
            </p:cNvPr>
            <p:cNvSpPr/>
            <p:nvPr/>
          </p:nvSpPr>
          <p:spPr>
            <a:xfrm>
              <a:off x="5144339" y="5844959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19" name="矩形: 圆角 14">
              <a:extLst>
                <a:ext uri="{FF2B5EF4-FFF2-40B4-BE49-F238E27FC236}">
                  <a16:creationId xmlns:a16="http://schemas.microsoft.com/office/drawing/2014/main" id="{CCB004B0-6287-4856-3F23-D84EE471E60C}"/>
                </a:ext>
              </a:extLst>
            </p:cNvPr>
            <p:cNvSpPr/>
            <p:nvPr/>
          </p:nvSpPr>
          <p:spPr>
            <a:xfrm>
              <a:off x="4828796" y="6143808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0" name="椭圆 16">
              <a:extLst>
                <a:ext uri="{FF2B5EF4-FFF2-40B4-BE49-F238E27FC236}">
                  <a16:creationId xmlns:a16="http://schemas.microsoft.com/office/drawing/2014/main" id="{4E5C83B0-381D-8B81-34D4-B1C0522129E9}"/>
                </a:ext>
              </a:extLst>
            </p:cNvPr>
            <p:cNvSpPr/>
            <p:nvPr/>
          </p:nvSpPr>
          <p:spPr>
            <a:xfrm>
              <a:off x="4894984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1" name="椭圆 17">
              <a:extLst>
                <a:ext uri="{FF2B5EF4-FFF2-40B4-BE49-F238E27FC236}">
                  <a16:creationId xmlns:a16="http://schemas.microsoft.com/office/drawing/2014/main" id="{D73B4113-0B92-02BC-1B90-DE5FDCB2E39B}"/>
                </a:ext>
              </a:extLst>
            </p:cNvPr>
            <p:cNvSpPr/>
            <p:nvPr/>
          </p:nvSpPr>
          <p:spPr>
            <a:xfrm>
              <a:off x="5144339" y="6198231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2" name="矩形: 圆角 20">
              <a:extLst>
                <a:ext uri="{FF2B5EF4-FFF2-40B4-BE49-F238E27FC236}">
                  <a16:creationId xmlns:a16="http://schemas.microsoft.com/office/drawing/2014/main" id="{3B669CA2-25D6-6F74-1583-B12364BE3022}"/>
                </a:ext>
              </a:extLst>
            </p:cNvPr>
            <p:cNvSpPr/>
            <p:nvPr/>
          </p:nvSpPr>
          <p:spPr>
            <a:xfrm>
              <a:off x="4828796" y="6482334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3" name="椭圆 21">
              <a:extLst>
                <a:ext uri="{FF2B5EF4-FFF2-40B4-BE49-F238E27FC236}">
                  <a16:creationId xmlns:a16="http://schemas.microsoft.com/office/drawing/2014/main" id="{A20A207F-BAD1-41BB-FBC5-974758307156}"/>
                </a:ext>
              </a:extLst>
            </p:cNvPr>
            <p:cNvSpPr/>
            <p:nvPr/>
          </p:nvSpPr>
          <p:spPr>
            <a:xfrm>
              <a:off x="4894984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7D8E130E-537A-8D38-7D95-E8AF12E92E39}"/>
                </a:ext>
              </a:extLst>
            </p:cNvPr>
            <p:cNvSpPr/>
            <p:nvPr/>
          </p:nvSpPr>
          <p:spPr>
            <a:xfrm>
              <a:off x="5144339" y="6536757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25" name="椭圆 51">
              <a:extLst>
                <a:ext uri="{FF2B5EF4-FFF2-40B4-BE49-F238E27FC236}">
                  <a16:creationId xmlns:a16="http://schemas.microsoft.com/office/drawing/2014/main" id="{DC32A204-5C7A-14C6-DBB6-6526E615CC55}"/>
                </a:ext>
              </a:extLst>
            </p:cNvPr>
            <p:cNvSpPr/>
            <p:nvPr/>
          </p:nvSpPr>
          <p:spPr>
            <a:xfrm>
              <a:off x="8144845" y="5734691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: 圆角 1037">
              <a:extLst>
                <a:ext uri="{FF2B5EF4-FFF2-40B4-BE49-F238E27FC236}">
                  <a16:creationId xmlns:a16="http://schemas.microsoft.com/office/drawing/2014/main" id="{2ACA0677-E1F9-A933-9AA1-803E712D0670}"/>
                </a:ext>
              </a:extLst>
            </p:cNvPr>
            <p:cNvSpPr/>
            <p:nvPr/>
          </p:nvSpPr>
          <p:spPr>
            <a:xfrm>
              <a:off x="7070711" y="2928340"/>
              <a:ext cx="2496921" cy="931652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Language Modeling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27" name="直接箭头连接符 1041">
              <a:extLst>
                <a:ext uri="{FF2B5EF4-FFF2-40B4-BE49-F238E27FC236}">
                  <a16:creationId xmlns:a16="http://schemas.microsoft.com/office/drawing/2014/main" id="{8F71E1C4-F290-9019-18C5-245A22840B5B}"/>
                </a:ext>
              </a:extLst>
            </p:cNvPr>
            <p:cNvCxnSpPr>
              <a:cxnSpLocks/>
              <a:stCxn id="11" idx="0"/>
              <a:endCxn id="26" idx="2"/>
            </p:cNvCxnSpPr>
            <p:nvPr/>
          </p:nvCxnSpPr>
          <p:spPr>
            <a:xfrm flipV="1">
              <a:off x="8308442" y="3859992"/>
              <a:ext cx="0" cy="63207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箭头连接符 1046">
              <a:extLst>
                <a:ext uri="{FF2B5EF4-FFF2-40B4-BE49-F238E27FC236}">
                  <a16:creationId xmlns:a16="http://schemas.microsoft.com/office/drawing/2014/main" id="{C45CAF16-107E-7A2F-4265-75D94F447EE6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V="1">
              <a:off x="8319172" y="2681734"/>
              <a:ext cx="0" cy="246606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文本框 1060">
              <a:extLst>
                <a:ext uri="{FF2B5EF4-FFF2-40B4-BE49-F238E27FC236}">
                  <a16:creationId xmlns:a16="http://schemas.microsoft.com/office/drawing/2014/main" id="{F91F778E-C1F4-E121-B717-F71A566DB0F1}"/>
                </a:ext>
              </a:extLst>
            </p:cNvPr>
            <p:cNvSpPr txBox="1"/>
            <p:nvPr/>
          </p:nvSpPr>
          <p:spPr>
            <a:xfrm>
              <a:off x="4154441" y="6858331"/>
              <a:ext cx="197518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</a:t>
              </a:r>
              <a:r>
                <a:rPr lang="zh-CN" altLang="en-US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Microsoft YaHei UI" panose="020B0503020204020204" pitchFamily="34" charset="-122"/>
                  <a:cs typeface="Helvetica Neue" panose="02000503000000020004" pitchFamily="2" charset="0"/>
                </a:rPr>
                <a:t> </a:t>
              </a:r>
              <a:r>
                <a:rPr lang="en-US" altLang="zh-CN" sz="2800" b="1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Memory</a:t>
              </a:r>
            </a:p>
          </p:txBody>
        </p:sp>
        <p:sp>
          <p:nvSpPr>
            <p:cNvPr id="30" name="文本框 10">
              <a:extLst>
                <a:ext uri="{FF2B5EF4-FFF2-40B4-BE49-F238E27FC236}">
                  <a16:creationId xmlns:a16="http://schemas.microsoft.com/office/drawing/2014/main" id="{4E6AE5A1-F9E9-DEDF-57E8-B146E73B908F}"/>
                </a:ext>
              </a:extLst>
            </p:cNvPr>
            <p:cNvSpPr txBox="1"/>
            <p:nvPr/>
          </p:nvSpPr>
          <p:spPr>
            <a:xfrm>
              <a:off x="6417458" y="2248475"/>
              <a:ext cx="3421084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Down House 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i="1" dirty="0" err="1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i="1" dirty="0">
                  <a:solidFill>
                    <a:srgbClr val="70AD47"/>
                  </a:solidFill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endParaRPr lang="zh-CN" altLang="en-US" sz="2400" dirty="0">
                <a:solidFill>
                  <a:srgbClr val="70AD47"/>
                </a:solidFill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sp>
          <p:nvSpPr>
            <p:cNvPr id="31" name="矩形: 圆角 24">
              <a:extLst>
                <a:ext uri="{FF2B5EF4-FFF2-40B4-BE49-F238E27FC236}">
                  <a16:creationId xmlns:a16="http://schemas.microsoft.com/office/drawing/2014/main" id="{6788A028-5BAF-EB51-370D-25765D6DDC18}"/>
                </a:ext>
              </a:extLst>
            </p:cNvPr>
            <p:cNvSpPr/>
            <p:nvPr/>
          </p:nvSpPr>
          <p:spPr>
            <a:xfrm>
              <a:off x="4830036" y="4769959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2" name="椭圆 25">
              <a:extLst>
                <a:ext uri="{FF2B5EF4-FFF2-40B4-BE49-F238E27FC236}">
                  <a16:creationId xmlns:a16="http://schemas.microsoft.com/office/drawing/2014/main" id="{D24E100A-903A-FA15-D1F6-99024FDE523A}"/>
                </a:ext>
              </a:extLst>
            </p:cNvPr>
            <p:cNvSpPr/>
            <p:nvPr/>
          </p:nvSpPr>
          <p:spPr>
            <a:xfrm>
              <a:off x="4896224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3" name="椭圆 27">
              <a:extLst>
                <a:ext uri="{FF2B5EF4-FFF2-40B4-BE49-F238E27FC236}">
                  <a16:creationId xmlns:a16="http://schemas.microsoft.com/office/drawing/2014/main" id="{CEB6E759-77A0-A360-4FD6-B75EB7CF631F}"/>
                </a:ext>
              </a:extLst>
            </p:cNvPr>
            <p:cNvSpPr/>
            <p:nvPr/>
          </p:nvSpPr>
          <p:spPr>
            <a:xfrm>
              <a:off x="5145579" y="4824382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4" name="矩形: 圆角 32">
              <a:extLst>
                <a:ext uri="{FF2B5EF4-FFF2-40B4-BE49-F238E27FC236}">
                  <a16:creationId xmlns:a16="http://schemas.microsoft.com/office/drawing/2014/main" id="{9B461D3F-B17F-EACE-16DB-E348EEA82976}"/>
                </a:ext>
              </a:extLst>
            </p:cNvPr>
            <p:cNvSpPr/>
            <p:nvPr/>
          </p:nvSpPr>
          <p:spPr>
            <a:xfrm>
              <a:off x="4830036" y="5108486"/>
              <a:ext cx="576182" cy="29201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5" name="椭圆 33">
              <a:extLst>
                <a:ext uri="{FF2B5EF4-FFF2-40B4-BE49-F238E27FC236}">
                  <a16:creationId xmlns:a16="http://schemas.microsoft.com/office/drawing/2014/main" id="{623B99D5-D6D9-93D2-BE0B-CEC74926B194}"/>
                </a:ext>
              </a:extLst>
            </p:cNvPr>
            <p:cNvSpPr/>
            <p:nvPr/>
          </p:nvSpPr>
          <p:spPr>
            <a:xfrm>
              <a:off x="4896224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36" name="椭圆 34">
              <a:extLst>
                <a:ext uri="{FF2B5EF4-FFF2-40B4-BE49-F238E27FC236}">
                  <a16:creationId xmlns:a16="http://schemas.microsoft.com/office/drawing/2014/main" id="{038B40F5-4386-0C97-5E85-6A2BD912D842}"/>
                </a:ext>
              </a:extLst>
            </p:cNvPr>
            <p:cNvSpPr/>
            <p:nvPr/>
          </p:nvSpPr>
          <p:spPr>
            <a:xfrm>
              <a:off x="5145579" y="5162908"/>
              <a:ext cx="183166" cy="18316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0">
                <a:latin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37" name="连接符: 肘形 38">
              <a:extLst>
                <a:ext uri="{FF2B5EF4-FFF2-40B4-BE49-F238E27FC236}">
                  <a16:creationId xmlns:a16="http://schemas.microsoft.com/office/drawing/2014/main" id="{5B116D23-9397-CF71-BACE-3C05A55E1F70}"/>
                </a:ext>
              </a:extLst>
            </p:cNvPr>
            <p:cNvCxnSpPr>
              <a:cxnSpLocks/>
              <a:stCxn id="34" idx="3"/>
              <a:endCxn id="25" idx="2"/>
            </p:cNvCxnSpPr>
            <p:nvPr/>
          </p:nvCxnSpPr>
          <p:spPr>
            <a:xfrm>
              <a:off x="5406218" y="5254493"/>
              <a:ext cx="2738627" cy="649459"/>
            </a:xfrm>
            <a:prstGeom prst="bentConnector3">
              <a:avLst>
                <a:gd name="adj1" fmla="val 50000"/>
              </a:avLst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连接符: 肘形 44">
              <a:extLst>
                <a:ext uri="{FF2B5EF4-FFF2-40B4-BE49-F238E27FC236}">
                  <a16:creationId xmlns:a16="http://schemas.microsoft.com/office/drawing/2014/main" id="{3CD383F9-B914-6336-9C45-02D113C4E41C}"/>
                </a:ext>
              </a:extLst>
            </p:cNvPr>
            <p:cNvCxnSpPr>
              <a:cxnSpLocks/>
              <a:stCxn id="19" idx="3"/>
              <a:endCxn id="25" idx="2"/>
            </p:cNvCxnSpPr>
            <p:nvPr/>
          </p:nvCxnSpPr>
          <p:spPr>
            <a:xfrm flipV="1">
              <a:off x="5404978" y="5903952"/>
              <a:ext cx="2739867" cy="385863"/>
            </a:xfrm>
            <a:prstGeom prst="bentConnector3">
              <a:avLst>
                <a:gd name="adj1" fmla="val 50000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矩形: 圆角 56">
              <a:extLst>
                <a:ext uri="{FF2B5EF4-FFF2-40B4-BE49-F238E27FC236}">
                  <a16:creationId xmlns:a16="http://schemas.microsoft.com/office/drawing/2014/main" id="{702ADBE5-9D06-50D2-BD0D-29911824D998}"/>
                </a:ext>
              </a:extLst>
            </p:cNvPr>
            <p:cNvSpPr/>
            <p:nvPr/>
          </p:nvSpPr>
          <p:spPr>
            <a:xfrm>
              <a:off x="1836932" y="6636541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0" name="直接箭头连接符 57">
              <a:extLst>
                <a:ext uri="{FF2B5EF4-FFF2-40B4-BE49-F238E27FC236}">
                  <a16:creationId xmlns:a16="http://schemas.microsoft.com/office/drawing/2014/main" id="{97282D44-BA32-307C-3954-0A99CA1D3F3B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2872476" y="7488273"/>
              <a:ext cx="1124" cy="43081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矩形: 圆角 58">
              <a:extLst>
                <a:ext uri="{FF2B5EF4-FFF2-40B4-BE49-F238E27FC236}">
                  <a16:creationId xmlns:a16="http://schemas.microsoft.com/office/drawing/2014/main" id="{D3D49A8E-546B-D7BD-A7C7-66EC13330CB3}"/>
                </a:ext>
              </a:extLst>
            </p:cNvPr>
            <p:cNvSpPr/>
            <p:nvPr/>
          </p:nvSpPr>
          <p:spPr>
            <a:xfrm>
              <a:off x="1845647" y="4525415"/>
              <a:ext cx="2071088" cy="8517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>
                  <a:solidFill>
                    <a:schemeClr val="tx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Transformer Encoder</a:t>
              </a:r>
              <a:endParaRPr lang="zh-CN" altLang="en-US" sz="2400">
                <a:solidFill>
                  <a:schemeClr val="tx1"/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2" name="直接箭头连接符 59">
              <a:extLst>
                <a:ext uri="{FF2B5EF4-FFF2-40B4-BE49-F238E27FC236}">
                  <a16:creationId xmlns:a16="http://schemas.microsoft.com/office/drawing/2014/main" id="{CE344E58-A240-93B4-51C2-A88E88820164}"/>
                </a:ext>
              </a:extLst>
            </p:cNvPr>
            <p:cNvCxnSpPr>
              <a:cxnSpLocks/>
              <a:stCxn id="39" idx="0"/>
              <a:endCxn id="41" idx="2"/>
            </p:cNvCxnSpPr>
            <p:nvPr/>
          </p:nvCxnSpPr>
          <p:spPr>
            <a:xfrm flipV="1">
              <a:off x="2872476" y="5377147"/>
              <a:ext cx="0" cy="125939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椭圆 60">
              <a:extLst>
                <a:ext uri="{FF2B5EF4-FFF2-40B4-BE49-F238E27FC236}">
                  <a16:creationId xmlns:a16="http://schemas.microsoft.com/office/drawing/2014/main" id="{C149792C-3FBE-ADF4-0228-34E59542EE3B}"/>
                </a:ext>
              </a:extLst>
            </p:cNvPr>
            <p:cNvSpPr/>
            <p:nvPr/>
          </p:nvSpPr>
          <p:spPr>
            <a:xfrm>
              <a:off x="2717594" y="5768035"/>
              <a:ext cx="338521" cy="3385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Helvetica Neue" panose="02000503000000020004" pitchFamily="2" charset="0"/>
                  <a:cs typeface="Times New Roman" panose="02020603050405020304" pitchFamily="18" charset="0"/>
                </a:rPr>
                <a:t>+</a:t>
              </a:r>
              <a:endParaRPr lang="zh-CN" alt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/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4" name="文本框 62">
                  <a:extLst>
                    <a:ext uri="{FF2B5EF4-FFF2-40B4-BE49-F238E27FC236}">
                      <a16:creationId xmlns:a16="http://schemas.microsoft.com/office/drawing/2014/main" id="{19EBB479-FBC3-C113-5C5E-7AF9C6CFEA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4755062"/>
                  <a:ext cx="1306506" cy="4616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/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45" name="文本框 1024">
                  <a:extLst>
                    <a:ext uri="{FF2B5EF4-FFF2-40B4-BE49-F238E27FC236}">
                      <a16:creationId xmlns:a16="http://schemas.microsoft.com/office/drawing/2014/main" id="{502DB48E-A036-F150-4146-67A2B5100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346" y="6873721"/>
                  <a:ext cx="1306506" cy="46166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文本框 1028">
              <a:extLst>
                <a:ext uri="{FF2B5EF4-FFF2-40B4-BE49-F238E27FC236}">
                  <a16:creationId xmlns:a16="http://schemas.microsoft.com/office/drawing/2014/main" id="{1BD33D55-403F-9592-649E-71850B21C905}"/>
                </a:ext>
              </a:extLst>
            </p:cNvPr>
            <p:cNvSpPr txBox="1"/>
            <p:nvPr/>
          </p:nvSpPr>
          <p:spPr>
            <a:xfrm>
              <a:off x="308773" y="7910223"/>
              <a:ext cx="5722523" cy="461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Where did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[Es]</a:t>
              </a:r>
              <a:r>
                <a:rPr lang="en-US" altLang="zh-CN" sz="2400" b="0" i="0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 </a:t>
              </a:r>
              <a:r>
                <a:rPr lang="en-US" altLang="zh-CN" sz="2400" b="0" i="0" dirty="0">
                  <a:solidFill>
                    <a:srgbClr val="000000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Charles Darwin 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[</a:t>
              </a:r>
              <a:r>
                <a:rPr lang="en-US" altLang="zh-CN" sz="2400" b="0" i="1" dirty="0" err="1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Ee</a:t>
              </a:r>
              <a:r>
                <a:rPr lang="en-US" altLang="zh-CN" sz="2400" b="0" i="1" dirty="0">
                  <a:solidFill>
                    <a:schemeClr val="accent5"/>
                  </a:solidFill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] </a:t>
              </a:r>
              <a:r>
                <a:rPr lang="en-US" altLang="zh-CN" sz="2400" dirty="0"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live</a:t>
              </a:r>
              <a:r>
                <a:rPr lang="en-US" altLang="zh-CN" sz="2400" b="0" dirty="0">
                  <a:effectLst/>
                  <a:latin typeface="Colfax" panose="020B0304000000010002" pitchFamily="34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?</a:t>
              </a:r>
              <a:endParaRPr lang="zh-CN" altLang="en-US" sz="2400" dirty="0">
                <a:latin typeface="Colfax" panose="020B0304000000010002" pitchFamily="34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47" name="直接箭头连接符 1031">
              <a:extLst>
                <a:ext uri="{FF2B5EF4-FFF2-40B4-BE49-F238E27FC236}">
                  <a16:creationId xmlns:a16="http://schemas.microsoft.com/office/drawing/2014/main" id="{C4BAC32F-848A-84B4-9A14-0B794059FE6E}"/>
                </a:ext>
              </a:extLst>
            </p:cNvPr>
            <p:cNvCxnSpPr>
              <a:stCxn id="16" idx="1"/>
              <a:endCxn id="43" idx="6"/>
            </p:cNvCxnSpPr>
            <p:nvPr/>
          </p:nvCxnSpPr>
          <p:spPr>
            <a:xfrm flipH="1">
              <a:off x="3056115" y="5936543"/>
              <a:ext cx="1772681" cy="75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连接符: 肘形 1033">
              <a:extLst>
                <a:ext uri="{FF2B5EF4-FFF2-40B4-BE49-F238E27FC236}">
                  <a16:creationId xmlns:a16="http://schemas.microsoft.com/office/drawing/2014/main" id="{AF044C8D-A99E-8E45-0ACE-093E8F2861AE}"/>
                </a:ext>
              </a:extLst>
            </p:cNvPr>
            <p:cNvCxnSpPr/>
            <p:nvPr/>
          </p:nvCxnSpPr>
          <p:spPr>
            <a:xfrm rot="10800000" flipV="1">
              <a:off x="4282195" y="5600802"/>
              <a:ext cx="546601" cy="333809"/>
            </a:xfrm>
            <a:prstGeom prst="bentConnector3">
              <a:avLst>
                <a:gd name="adj1" fmla="val 97056"/>
              </a:avLst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连接符: 肘形 1035">
              <a:extLst>
                <a:ext uri="{FF2B5EF4-FFF2-40B4-BE49-F238E27FC236}">
                  <a16:creationId xmlns:a16="http://schemas.microsoft.com/office/drawing/2014/main" id="{60B282DC-0FA9-AB6D-0FDF-5167F818380F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rot="10800000">
              <a:off x="4310530" y="5934613"/>
              <a:ext cx="518267" cy="693729"/>
            </a:xfrm>
            <a:prstGeom prst="bentConnector2">
              <a:avLst/>
            </a:prstGeom>
            <a:ln w="12700"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/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0" name="文本框 1050">
                  <a:extLst>
                    <a:ext uri="{FF2B5EF4-FFF2-40B4-BE49-F238E27FC236}">
                      <a16:creationId xmlns:a16="http://schemas.microsoft.com/office/drawing/2014/main" id="{CC4D1775-5B7F-950A-8387-A80867A2AA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7480" y="4732851"/>
                  <a:ext cx="1306506" cy="461664"/>
                </a:xfrm>
                <a:prstGeom prst="rect">
                  <a:avLst/>
                </a:prstGeom>
                <a:blipFill>
                  <a:blip r:embed="rId5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/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Microsoft YaHei UI" panose="020B0503020204020204" pitchFamily="34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altLang="zh-CN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1" name="文本框 1051">
                  <a:extLst>
                    <a:ext uri="{FF2B5EF4-FFF2-40B4-BE49-F238E27FC236}">
                      <a16:creationId xmlns:a16="http://schemas.microsoft.com/office/drawing/2014/main" id="{53C8DF37-83C8-9072-8B55-A02E9C840A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3013" y="5789992"/>
                  <a:ext cx="1306506" cy="461664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/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2" name="文本框 1052">
                  <a:extLst>
                    <a:ext uri="{FF2B5EF4-FFF2-40B4-BE49-F238E27FC236}">
                      <a16:creationId xmlns:a16="http://schemas.microsoft.com/office/drawing/2014/main" id="{E69F9220-24C0-B79F-5A57-55D0B304F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8862" y="3673683"/>
                  <a:ext cx="395942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21875" r="-18750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1054">
              <a:extLst>
                <a:ext uri="{FF2B5EF4-FFF2-40B4-BE49-F238E27FC236}">
                  <a16:creationId xmlns:a16="http://schemas.microsoft.com/office/drawing/2014/main" id="{F3A6A434-D528-C12F-2085-C074E2FF055D}"/>
                </a:ext>
              </a:extLst>
            </p:cNvPr>
            <p:cNvCxnSpPr>
              <a:stCxn id="41" idx="0"/>
              <a:endCxn id="52" idx="2"/>
            </p:cNvCxnSpPr>
            <p:nvPr/>
          </p:nvCxnSpPr>
          <p:spPr>
            <a:xfrm flipH="1" flipV="1">
              <a:off x="2876833" y="4166126"/>
              <a:ext cx="0" cy="3592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/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4" name="文本框 1055">
                  <a:extLst>
                    <a:ext uri="{FF2B5EF4-FFF2-40B4-BE49-F238E27FC236}">
                      <a16:creationId xmlns:a16="http://schemas.microsoft.com/office/drawing/2014/main" id="{F5AF126A-E883-AA62-5CAF-1D4B81189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4685599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直接箭头连接符 1057">
              <a:extLst>
                <a:ext uri="{FF2B5EF4-FFF2-40B4-BE49-F238E27FC236}">
                  <a16:creationId xmlns:a16="http://schemas.microsoft.com/office/drawing/2014/main" id="{2A4B07C8-951A-CD56-3A8F-E33E9D7F9F5F}"/>
                </a:ext>
              </a:extLst>
            </p:cNvPr>
            <p:cNvCxnSpPr>
              <a:stCxn id="54" idx="1"/>
              <a:endCxn id="11" idx="3"/>
            </p:cNvCxnSpPr>
            <p:nvPr/>
          </p:nvCxnSpPr>
          <p:spPr>
            <a:xfrm flipH="1" flipV="1">
              <a:off x="9343986" y="4917937"/>
              <a:ext cx="415027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/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56" name="文本框 1058">
                  <a:extLst>
                    <a:ext uri="{FF2B5EF4-FFF2-40B4-BE49-F238E27FC236}">
                      <a16:creationId xmlns:a16="http://schemas.microsoft.com/office/drawing/2014/main" id="{6075AB57-5C09-77D7-983B-5DABAE0447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9013" y="6774347"/>
                  <a:ext cx="395942" cy="492443"/>
                </a:xfrm>
                <a:prstGeom prst="rect">
                  <a:avLst/>
                </a:prstGeom>
                <a:blipFill>
                  <a:blip r:embed="rId8"/>
                  <a:stretch>
                    <a:fillRect l="-18182" r="-15152" b="-7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箭头连接符 1064">
              <a:extLst>
                <a:ext uri="{FF2B5EF4-FFF2-40B4-BE49-F238E27FC236}">
                  <a16:creationId xmlns:a16="http://schemas.microsoft.com/office/drawing/2014/main" id="{2F37B416-F0EA-170D-5AB9-DD61894F1FC9}"/>
                </a:ext>
              </a:extLst>
            </p:cNvPr>
            <p:cNvCxnSpPr>
              <a:cxnSpLocks/>
              <a:stCxn id="56" idx="1"/>
              <a:endCxn id="7" idx="3"/>
            </p:cNvCxnSpPr>
            <p:nvPr/>
          </p:nvCxnSpPr>
          <p:spPr>
            <a:xfrm flipH="1">
              <a:off x="9335271" y="7020569"/>
              <a:ext cx="423742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矩形: 圆角 1075">
              <a:extLst>
                <a:ext uri="{FF2B5EF4-FFF2-40B4-BE49-F238E27FC236}">
                  <a16:creationId xmlns:a16="http://schemas.microsoft.com/office/drawing/2014/main" id="{752D6A38-B192-DE2B-822F-AFE07B34AF84}"/>
                </a:ext>
              </a:extLst>
            </p:cNvPr>
            <p:cNvSpPr/>
            <p:nvPr/>
          </p:nvSpPr>
          <p:spPr>
            <a:xfrm>
              <a:off x="4096467" y="3598777"/>
              <a:ext cx="2095182" cy="920659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2">
                      <a:lumMod val="10000"/>
                    </a:schemeClr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Entity Linking Head</a:t>
              </a:r>
              <a:endParaRPr lang="zh-CN" altLang="en-US" sz="2000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Microsoft YaHei UI" panose="020B0503020204020204" pitchFamily="34" charset="-122"/>
                <a:cs typeface="Helvetica Neue" panose="02000503000000020004" pitchFamily="2" charset="0"/>
              </a:endParaRPr>
            </a:p>
          </p:txBody>
        </p:sp>
        <p:cxnSp>
          <p:nvCxnSpPr>
            <p:cNvPr id="59" name="直接箭头连接符 1077">
              <a:extLst>
                <a:ext uri="{FF2B5EF4-FFF2-40B4-BE49-F238E27FC236}">
                  <a16:creationId xmlns:a16="http://schemas.microsoft.com/office/drawing/2014/main" id="{B6860F36-4C30-5FC2-6D75-B2EA209F32E5}"/>
                </a:ext>
              </a:extLst>
            </p:cNvPr>
            <p:cNvCxnSpPr>
              <a:cxnSpLocks/>
              <a:stCxn id="8" idx="0"/>
              <a:endCxn id="58" idx="2"/>
            </p:cNvCxnSpPr>
            <p:nvPr/>
          </p:nvCxnSpPr>
          <p:spPr>
            <a:xfrm flipV="1">
              <a:off x="5116887" y="4519436"/>
              <a:ext cx="0" cy="200943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1079">
              <a:extLst>
                <a:ext uri="{FF2B5EF4-FFF2-40B4-BE49-F238E27FC236}">
                  <a16:creationId xmlns:a16="http://schemas.microsoft.com/office/drawing/2014/main" id="{C1D2691E-C0FD-C0A4-B1EA-1B1195461DB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4479" y="4176031"/>
              <a:ext cx="2095248" cy="0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/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1" name="文本框 1085">
                  <a:extLst>
                    <a:ext uri="{FF2B5EF4-FFF2-40B4-BE49-F238E27FC236}">
                      <a16:creationId xmlns:a16="http://schemas.microsoft.com/office/drawing/2014/main" id="{2B6A62DC-C83D-D1AD-BB5C-0A6C50D8E0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04143" y="2703690"/>
                  <a:ext cx="461921" cy="615553"/>
                </a:xfrm>
                <a:prstGeom prst="rect">
                  <a:avLst/>
                </a:prstGeom>
                <a:blipFill>
                  <a:blip r:embed="rId9"/>
                  <a:stretch>
                    <a:fillRect l="-21622" r="-18919" b="-102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/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4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CN" altLang="en-US" sz="4000" dirty="0">
                    <a:latin typeface="Helvetica Neue" panose="02000503000000020004" pitchFamily="2" charset="0"/>
                    <a:cs typeface="Helvetica Neue" panose="02000503000000020004" pitchFamily="2" charset="0"/>
                  </a:endParaRPr>
                </a:p>
              </p:txBody>
            </p:sp>
          </mc:Choice>
          <mc:Fallback xmlns="">
            <p:sp>
              <p:nvSpPr>
                <p:cNvPr id="62" name="文本框 1086">
                  <a:extLst>
                    <a:ext uri="{FF2B5EF4-FFF2-40B4-BE49-F238E27FC236}">
                      <a16:creationId xmlns:a16="http://schemas.microsoft.com/office/drawing/2014/main" id="{E7286459-16FC-B3B5-00D0-7957DB564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5135" y="3081900"/>
                  <a:ext cx="461921" cy="615553"/>
                </a:xfrm>
                <a:prstGeom prst="rect">
                  <a:avLst/>
                </a:prstGeom>
                <a:blipFill>
                  <a:blip r:embed="rId10"/>
                  <a:stretch>
                    <a:fillRect l="-21622" r="-18919" b="-81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1088">
              <a:extLst>
                <a:ext uri="{FF2B5EF4-FFF2-40B4-BE49-F238E27FC236}">
                  <a16:creationId xmlns:a16="http://schemas.microsoft.com/office/drawing/2014/main" id="{844E8714-297B-A0AF-CB4A-45251B31AEBD}"/>
                </a:ext>
              </a:extLst>
            </p:cNvPr>
            <p:cNvCxnSpPr>
              <a:cxnSpLocks/>
              <a:stCxn id="26" idx="3"/>
              <a:endCxn id="62" idx="1"/>
            </p:cNvCxnSpPr>
            <p:nvPr/>
          </p:nvCxnSpPr>
          <p:spPr>
            <a:xfrm flipV="1">
              <a:off x="9567632" y="3389677"/>
              <a:ext cx="327503" cy="4489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1091">
              <a:extLst>
                <a:ext uri="{FF2B5EF4-FFF2-40B4-BE49-F238E27FC236}">
                  <a16:creationId xmlns:a16="http://schemas.microsoft.com/office/drawing/2014/main" id="{86A53528-1BEC-5A05-250C-041E3D92BE84}"/>
                </a:ext>
              </a:extLst>
            </p:cNvPr>
            <p:cNvCxnSpPr>
              <a:cxnSpLocks/>
              <a:stCxn id="58" idx="0"/>
              <a:endCxn id="61" idx="2"/>
            </p:cNvCxnSpPr>
            <p:nvPr/>
          </p:nvCxnSpPr>
          <p:spPr>
            <a:xfrm flipH="1" flipV="1">
              <a:off x="5135104" y="3319243"/>
              <a:ext cx="8954" cy="279534"/>
            </a:xfrm>
            <a:prstGeom prst="straightConnector1">
              <a:avLst/>
            </a:prstGeom>
            <a:ln w="1270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1C6BB237-566C-7EF5-00D8-00CF4FDFAB46}"/>
              </a:ext>
            </a:extLst>
          </p:cNvPr>
          <p:cNvSpPr txBox="1"/>
          <p:nvPr/>
        </p:nvSpPr>
        <p:spPr>
          <a:xfrm>
            <a:off x="10688001" y="2707964"/>
            <a:ext cx="5567999" cy="58939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Pre-training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memory</a:t>
            </a:r>
            <a:r>
              <a:rPr lang="zh-CN" altLang="en-US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linking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Random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token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language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modeling)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masking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(for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514350" indent="-514350">
              <a:buAutoNum type="arabicPeriod"/>
            </a:pPr>
            <a:endParaRPr lang="en-US" dirty="0">
              <a:solidFill>
                <a:schemeClr val="bg2">
                  <a:lumMod val="10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altLang="zh-CN" dirty="0">
                <a:solidFill>
                  <a:srgbClr val="00206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Advantages: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QA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EaE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create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and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non-entity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answers</a:t>
            </a:r>
          </a:p>
          <a:p>
            <a:pPr marL="514350" indent="-514350">
              <a:buAutoNum type="arabicPeriod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(vs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BART):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more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entities</a:t>
            </a:r>
            <a:r>
              <a:rPr lang="zh-CN" altLang="en-US" dirty="0">
                <a:solidFill>
                  <a:srgbClr val="C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without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sacrificing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fluency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364C44D-BB60-0C98-C58D-41EA6EF4F0E7}"/>
              </a:ext>
            </a:extLst>
          </p:cNvPr>
          <p:cNvSpPr/>
          <p:nvPr/>
        </p:nvSpPr>
        <p:spPr>
          <a:xfrm>
            <a:off x="6254437" y="2190307"/>
            <a:ext cx="4059144" cy="5742798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9033D-BAA2-1AD4-187C-6741153C14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96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Efficient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Augmentation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with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Memory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6" y="6360955"/>
            <a:ext cx="14771147" cy="222235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altLang="zh-CN" sz="3200" dirty="0"/>
              <a:t>Unified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is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effective</a:t>
            </a:r>
            <a:r>
              <a:rPr lang="zh-CN" altLang="en-US" sz="3200" dirty="0"/>
              <a:t> </a:t>
            </a:r>
            <a:r>
              <a:rPr lang="en-US" altLang="zh-CN" sz="3200" dirty="0"/>
              <a:t>for</a:t>
            </a:r>
            <a:r>
              <a:rPr lang="zh-CN" altLang="en-US" sz="3200" dirty="0"/>
              <a:t> </a:t>
            </a:r>
            <a:r>
              <a:rPr lang="en-US" altLang="zh-CN" sz="3200" dirty="0"/>
              <a:t>QA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text</a:t>
            </a:r>
            <a:r>
              <a:rPr lang="zh-CN" altLang="en-US" sz="3200" dirty="0"/>
              <a:t> </a:t>
            </a:r>
            <a:r>
              <a:rPr lang="en-US" altLang="zh-CN" sz="3200" dirty="0"/>
              <a:t>generation</a:t>
            </a:r>
            <a:r>
              <a:rPr lang="zh-CN" altLang="en-US" sz="3200" dirty="0"/>
              <a:t> </a:t>
            </a:r>
            <a:r>
              <a:rPr lang="en-US" altLang="zh-CN" sz="3200" dirty="0"/>
              <a:t>tasks.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Pre-trained</a:t>
            </a:r>
            <a:r>
              <a:rPr lang="zh-CN" altLang="en-US" sz="3200" dirty="0"/>
              <a:t> </a:t>
            </a:r>
            <a:r>
              <a:rPr lang="en-US" altLang="zh-CN" sz="3200" dirty="0"/>
              <a:t>memory</a:t>
            </a:r>
            <a:r>
              <a:rPr lang="zh-CN" altLang="en-US" sz="3200" dirty="0"/>
              <a:t> </a:t>
            </a:r>
            <a:r>
              <a:rPr lang="en-US" altLang="zh-CN" sz="3200" dirty="0"/>
              <a:t>can</a:t>
            </a:r>
            <a:r>
              <a:rPr lang="zh-CN" altLang="en-US" sz="3200" dirty="0"/>
              <a:t> </a:t>
            </a:r>
            <a:r>
              <a:rPr lang="en-US" altLang="zh-CN" sz="3200" b="1" dirty="0"/>
              <a:t>efficiently</a:t>
            </a:r>
            <a:r>
              <a:rPr lang="zh-CN" altLang="en-US" sz="3200" dirty="0"/>
              <a:t> </a:t>
            </a:r>
            <a:r>
              <a:rPr lang="en-US" altLang="zh-CN" sz="3200" dirty="0"/>
              <a:t>augment</a:t>
            </a:r>
            <a:r>
              <a:rPr lang="zh-CN" altLang="en-US" sz="3200" dirty="0"/>
              <a:t> </a:t>
            </a:r>
            <a:r>
              <a:rPr lang="en-US" altLang="zh-CN" sz="3200" dirty="0"/>
              <a:t>predictors/decoders.</a:t>
            </a:r>
          </a:p>
          <a:p>
            <a:pPr marL="514350" indent="-514350">
              <a:buAutoNum type="arabicPeriod"/>
            </a:pPr>
            <a:r>
              <a:rPr lang="en-US" altLang="zh-CN" sz="3200" dirty="0"/>
              <a:t>Find</a:t>
            </a:r>
            <a:r>
              <a:rPr lang="zh-CN" altLang="en-US" sz="3200" dirty="0"/>
              <a:t> </a:t>
            </a:r>
            <a:r>
              <a:rPr lang="en-US" altLang="zh-CN" sz="3200" dirty="0"/>
              <a:t>in the</a:t>
            </a:r>
            <a:r>
              <a:rPr lang="zh-CN" altLang="en-US" sz="3200" dirty="0"/>
              <a:t> </a:t>
            </a:r>
            <a:r>
              <a:rPr lang="en-US" altLang="zh-CN" sz="3200" dirty="0"/>
              <a:t>paper: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Investigating</a:t>
            </a:r>
            <a:r>
              <a:rPr lang="zh-CN" altLang="en-US" sz="3200" dirty="0"/>
              <a:t> </a:t>
            </a:r>
            <a:r>
              <a:rPr lang="en-US" altLang="zh-CN" sz="3200" b="1" dirty="0"/>
              <a:t>entity-aware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decoding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strategies</a:t>
            </a:r>
            <a:r>
              <a:rPr lang="en-US" altLang="zh-CN" sz="3200" dirty="0"/>
              <a:t>.</a:t>
            </a:r>
          </a:p>
          <a:p>
            <a:pPr marL="514350" indent="-514350">
              <a:buAutoNum type="arabicPeriod"/>
            </a:pP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Insights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graphicFrame>
        <p:nvGraphicFramePr>
          <p:cNvPr id="7" name="Table 80">
            <a:extLst>
              <a:ext uri="{FF2B5EF4-FFF2-40B4-BE49-F238E27FC236}">
                <a16:creationId xmlns:a16="http://schemas.microsoft.com/office/drawing/2014/main" id="{8BD8CDC9-20A1-D5A1-529B-8275B5BA1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66143"/>
              </p:ext>
            </p:extLst>
          </p:nvPr>
        </p:nvGraphicFramePr>
        <p:xfrm>
          <a:off x="1288590" y="2360730"/>
          <a:ext cx="13531880" cy="370945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91391">
                  <a:extLst>
                    <a:ext uri="{9D8B030D-6E8A-4147-A177-3AD203B41FA5}">
                      <a16:colId xmlns:a16="http://schemas.microsoft.com/office/drawing/2014/main" val="4173544681"/>
                    </a:ext>
                  </a:extLst>
                </a:gridCol>
                <a:gridCol w="1148317">
                  <a:extLst>
                    <a:ext uri="{9D8B030D-6E8A-4147-A177-3AD203B41FA5}">
                      <a16:colId xmlns:a16="http://schemas.microsoft.com/office/drawing/2014/main" val="1018784166"/>
                    </a:ext>
                  </a:extLst>
                </a:gridCol>
                <a:gridCol w="1424762">
                  <a:extLst>
                    <a:ext uri="{9D8B030D-6E8A-4147-A177-3AD203B41FA5}">
                      <a16:colId xmlns:a16="http://schemas.microsoft.com/office/drawing/2014/main" val="2223007561"/>
                    </a:ext>
                  </a:extLst>
                </a:gridCol>
                <a:gridCol w="1573619">
                  <a:extLst>
                    <a:ext uri="{9D8B030D-6E8A-4147-A177-3AD203B41FA5}">
                      <a16:colId xmlns:a16="http://schemas.microsoft.com/office/drawing/2014/main" val="1002248495"/>
                    </a:ext>
                  </a:extLst>
                </a:gridCol>
                <a:gridCol w="1360967">
                  <a:extLst>
                    <a:ext uri="{9D8B030D-6E8A-4147-A177-3AD203B41FA5}">
                      <a16:colId xmlns:a16="http://schemas.microsoft.com/office/drawing/2014/main" val="2399348243"/>
                    </a:ext>
                  </a:extLst>
                </a:gridCol>
                <a:gridCol w="1041991">
                  <a:extLst>
                    <a:ext uri="{9D8B030D-6E8A-4147-A177-3AD203B41FA5}">
                      <a16:colId xmlns:a16="http://schemas.microsoft.com/office/drawing/2014/main" val="3356602071"/>
                    </a:ext>
                  </a:extLst>
                </a:gridCol>
                <a:gridCol w="1254642">
                  <a:extLst>
                    <a:ext uri="{9D8B030D-6E8A-4147-A177-3AD203B41FA5}">
                      <a16:colId xmlns:a16="http://schemas.microsoft.com/office/drawing/2014/main" val="2376452245"/>
                    </a:ext>
                  </a:extLst>
                </a:gridCol>
                <a:gridCol w="1297172">
                  <a:extLst>
                    <a:ext uri="{9D8B030D-6E8A-4147-A177-3AD203B41FA5}">
                      <a16:colId xmlns:a16="http://schemas.microsoft.com/office/drawing/2014/main" val="1374715784"/>
                    </a:ext>
                  </a:extLst>
                </a:gridCol>
                <a:gridCol w="1673746">
                  <a:extLst>
                    <a:ext uri="{9D8B030D-6E8A-4147-A177-3AD203B41FA5}">
                      <a16:colId xmlns:a16="http://schemas.microsoft.com/office/drawing/2014/main" val="4254125180"/>
                    </a:ext>
                  </a:extLst>
                </a:gridCol>
                <a:gridCol w="965273">
                  <a:extLst>
                    <a:ext uri="{9D8B030D-6E8A-4147-A177-3AD203B41FA5}">
                      <a16:colId xmlns:a16="http://schemas.microsoft.com/office/drawing/2014/main" val="2670279729"/>
                    </a:ext>
                  </a:extLst>
                </a:gridCol>
              </a:tblGrid>
              <a:tr h="230028">
                <a:tc rowSpan="2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Inference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Answer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(EM)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Text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Generation</a:t>
                      </a:r>
                      <a:r>
                        <a:rPr lang="zh-CN" altLang="en-US" sz="2400" b="1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altLang="zh-CN" sz="2400" b="1" dirty="0">
                          <a:solidFill>
                            <a:schemeClr val="bg1"/>
                          </a:solidFill>
                        </a:rPr>
                        <a:t>(R-L)</a:t>
                      </a:r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266985"/>
                  </a:ext>
                </a:extLst>
              </a:tr>
              <a:tr h="195950">
                <a:tc vMerge="1"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Index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Retrieval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Prediction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TriviaQA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NQ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chemeClr val="bg1"/>
                          </a:solidFill>
                        </a:rPr>
                        <a:t>WebQ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CREAK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</a:rPr>
                        <a:t>MSMARCO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</a:rPr>
                        <a:t>ELI5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0810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BART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18s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25.02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24.82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29.23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30.34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53.26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22.99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8519169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Linker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27.54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25.96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29.38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431748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 err="1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EaE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20s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41.01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25.54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38.88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×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185667"/>
                  </a:ext>
                </a:extLst>
              </a:tr>
              <a:tr h="966251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1" dirty="0" err="1">
                          <a:solidFill>
                            <a:srgbClr val="00B050"/>
                          </a:solidFill>
                        </a:rPr>
                        <a:t>EDMem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0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20s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47.23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30.19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41.44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31.78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54.45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2555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dirty="0">
                          <a:solidFill>
                            <a:srgbClr val="00B050"/>
                          </a:solidFill>
                        </a:rPr>
                        <a:t>23.97</a:t>
                      </a:r>
                      <a:endParaRPr lang="en-US" sz="24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081423"/>
                  </a:ext>
                </a:extLst>
              </a:tr>
              <a:tr h="127793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Open-Book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29min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15min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rgbClr val="C00000"/>
                          </a:solidFill>
                        </a:rPr>
                        <a:t>41min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67.60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51.40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47.64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  <a:endParaRPr lang="en-US" sz="240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5227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E0D21B-6EA2-6BFB-9854-CF0CA82A249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656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31032B-5E14-0046-1C8D-86C75993A0E8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Open-Domain Question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39FF9-DACE-4663-C1D4-C597F871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Exploring Contrast Consistency of Open-Domain Question Answering Systems on </a:t>
            </a:r>
            <a:r>
              <a:rPr lang="en-US" b="1" dirty="0"/>
              <a:t>Minimally Edited Questions</a:t>
            </a:r>
          </a:p>
          <a:p>
            <a:r>
              <a:rPr lang="en-US" i="1" dirty="0"/>
              <a:t>in Transactions of the Association for Computational Linguistics (TACL), 2023.</a:t>
            </a:r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IfQA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A Dataset for Open-Domain Question Answering under </a:t>
            </a:r>
            <a:r>
              <a:rPr lang="en-US" b="1" dirty="0"/>
              <a:t>Counterfactual Presuppositions</a:t>
            </a:r>
          </a:p>
          <a:p>
            <a:r>
              <a:rPr lang="en-US" altLang="zh-CN" i="1" dirty="0"/>
              <a:t>selected</a:t>
            </a:r>
            <a:r>
              <a:rPr lang="zh-CN" altLang="en-US" i="1" dirty="0"/>
              <a:t> </a:t>
            </a:r>
            <a:r>
              <a:rPr lang="en-US" altLang="zh-CN" i="1" dirty="0"/>
              <a:t>as</a:t>
            </a:r>
            <a:r>
              <a:rPr lang="zh-CN" altLang="en-US" i="1" dirty="0"/>
              <a:t> </a:t>
            </a:r>
            <a:r>
              <a:rPr lang="en-US" altLang="zh-CN" i="1" dirty="0"/>
              <a:t>an</a:t>
            </a:r>
            <a:r>
              <a:rPr lang="zh-CN" altLang="en-US" i="1" dirty="0"/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Outstanding</a:t>
            </a:r>
            <a:r>
              <a:rPr lang="zh-CN" altLang="en-US" i="1" dirty="0">
                <a:highlight>
                  <a:srgbClr val="FFFF00"/>
                </a:highlight>
              </a:rPr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Paper</a:t>
            </a:r>
            <a:r>
              <a:rPr lang="zh-CN" altLang="en-US" i="1" dirty="0">
                <a:highlight>
                  <a:srgbClr val="FFFF00"/>
                </a:highlight>
              </a:rPr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in</a:t>
            </a:r>
            <a:r>
              <a:rPr lang="zh-CN" altLang="en-US" i="1" dirty="0">
                <a:highlight>
                  <a:srgbClr val="FFFF00"/>
                </a:highlight>
              </a:rPr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EMNLP</a:t>
            </a:r>
            <a:r>
              <a:rPr lang="zh-CN" altLang="en-US" i="1" dirty="0">
                <a:highlight>
                  <a:srgbClr val="FFFF00"/>
                </a:highlight>
              </a:rPr>
              <a:t> </a:t>
            </a:r>
            <a:r>
              <a:rPr lang="en-US" altLang="zh-CN" i="1" dirty="0">
                <a:highlight>
                  <a:srgbClr val="FFFF00"/>
                </a:highlight>
              </a:rPr>
              <a:t>2023</a:t>
            </a:r>
            <a:r>
              <a:rPr lang="en-US" altLang="zh-CN" i="1" dirty="0"/>
              <a:t>.</a:t>
            </a:r>
            <a:endParaRPr lang="en-US" i="1" dirty="0"/>
          </a:p>
          <a:p>
            <a:endParaRPr lang="en-US" dirty="0"/>
          </a:p>
          <a:p>
            <a:r>
              <a:rPr lang="en-US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ReFeed</a:t>
            </a:r>
            <a:r>
              <a:rPr lang="en-US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/>
              <a:t>Improving Language Models via Plug-and-Play </a:t>
            </a:r>
            <a:r>
              <a:rPr lang="en-US" b="1" dirty="0"/>
              <a:t>Retrieval Feedback</a:t>
            </a:r>
          </a:p>
          <a:p>
            <a:r>
              <a:rPr lang="en-US" dirty="0">
                <a:hlinkClick r:id="rId2"/>
              </a:rPr>
              <a:t>https://arxiv.org/abs/2305.14002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B5518C-B69E-623F-1659-FC73EC2AB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</a:t>
            </a:r>
            <a:r>
              <a:rPr lang="en-US" dirty="0"/>
              <a:t> Recent </a:t>
            </a:r>
            <a:r>
              <a:rPr lang="en-US" altLang="zh-CN" dirty="0"/>
              <a:t>Work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AA62-3178-1849-A3B8-79400EC282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9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5616A4-8E53-9035-D9C6-3CD2B108EEE0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Find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us,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when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you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go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next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conference!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FC141-4678-6721-E1A6-906EACF16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57" y="2185192"/>
            <a:ext cx="15428736" cy="6519772"/>
          </a:xfrm>
        </p:spPr>
        <p:txBody>
          <a:bodyPr/>
          <a:lstStyle/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Survey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paper: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i="1" dirty="0">
                <a:solidFill>
                  <a:srgbClr val="002060"/>
                </a:solidFill>
              </a:rPr>
              <a:t>A survey of knowledge-enhanced text 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ACM Computing Surveys, 2022.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GitHub: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https://github.com/wyu97/KENLG-Reading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Tutorials: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Knowledge-Enriched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Natural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Language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Generation.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EMNLP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2021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3"/>
              </a:rPr>
              <a:t>https://kenlg-tutorial.github.io/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ACL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2022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Knowledge-Augmented Methods for Natural Language Processing.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WSDM</a:t>
            </a:r>
            <a:r>
              <a:rPr lang="zh-CN" altLang="en-US" sz="2600" dirty="0">
                <a:solidFill>
                  <a:srgbClr val="002060"/>
                </a:solidFill>
              </a:rPr>
              <a:t> </a:t>
            </a:r>
            <a:r>
              <a:rPr lang="en-US" altLang="zh-CN" sz="2600" dirty="0">
                <a:solidFill>
                  <a:srgbClr val="002060"/>
                </a:solidFill>
              </a:rPr>
              <a:t>2023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Workshops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on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</a:rPr>
              <a:t>Knowledge Augmented Methods for NLP: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-AAAI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4"/>
              </a:rPr>
              <a:t>https://knowledge-nlp.github.io/aaai2023/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err="1">
                <a:solidFill>
                  <a:srgbClr val="002060"/>
                </a:solidFill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</a:rPr>
              <a:t>-KDD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</a:rPr>
              <a:t>2023.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linkClick r:id="rId5"/>
              </a:rPr>
              <a:t>https://knowledge-nlp.github.io/kdd2023/</a:t>
            </a:r>
            <a:endParaRPr lang="en-US" altLang="zh-CN" sz="2600" dirty="0">
              <a:solidFill>
                <a:schemeClr val="bg2">
                  <a:lumMod val="10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err="1">
                <a:solidFill>
                  <a:srgbClr val="002060"/>
                </a:solidFill>
                <a:highlight>
                  <a:srgbClr val="FFFF00"/>
                </a:highlight>
              </a:rPr>
              <a:t>KnowledgeNLP</a:t>
            </a:r>
            <a:r>
              <a:rPr lang="en-US" altLang="zh-CN" sz="2600" dirty="0">
                <a:solidFill>
                  <a:srgbClr val="002060"/>
                </a:solidFill>
                <a:highlight>
                  <a:srgbClr val="FFFF00"/>
                </a:highlight>
              </a:rPr>
              <a:t>-ACL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2024.</a:t>
            </a:r>
            <a:r>
              <a:rPr lang="zh-CN" altLang="en-US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600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rPr>
              <a:t>(August)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814CB8-E160-FED0-9213-EF7F48253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Knowledge-Augmented</a:t>
            </a:r>
            <a:r>
              <a:rPr lang="zh-CN" altLang="en-US" dirty="0"/>
              <a:t> </a:t>
            </a:r>
            <a:r>
              <a:rPr lang="en-US" altLang="zh-CN" dirty="0"/>
              <a:t>NLP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CE5D5-4D0D-FFD6-4A2A-B70973F13C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121C10A-B319-9FCC-94D2-935F3EBCCB5A}"/>
              </a:ext>
            </a:extLst>
          </p:cNvPr>
          <p:cNvPicPr>
            <a:picLocks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-1524" y="14208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B5ACE70-FF1E-8645-AD64-A344302784E5}"/>
              </a:ext>
            </a:extLst>
          </p:cNvPr>
          <p:cNvPicPr>
            <a:picLocks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7492" y="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5C64B2B-FF7E-AAB6-883B-024F2C07F83F}"/>
              </a:ext>
            </a:extLst>
          </p:cNvPr>
          <p:cNvPicPr>
            <a:picLocks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-1524" y="4572000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1D382E5-07A7-1D1A-68C1-717DD4D01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8127492" y="4557792"/>
            <a:ext cx="812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49179D9-07DC-D9E5-A6F7-42326E9ADE7C}"/>
              </a:ext>
            </a:extLst>
          </p:cNvPr>
          <p:cNvSpPr txBox="1"/>
          <p:nvPr/>
        </p:nvSpPr>
        <p:spPr>
          <a:xfrm>
            <a:off x="-2032" y="-14209"/>
            <a:ext cx="3793026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Technical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Support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AE668D-3BDA-9BBF-6897-6A7AC50520C3}"/>
              </a:ext>
            </a:extLst>
          </p:cNvPr>
          <p:cNvSpPr txBox="1"/>
          <p:nvPr/>
        </p:nvSpPr>
        <p:spPr>
          <a:xfrm>
            <a:off x="0" y="4557791"/>
            <a:ext cx="2925737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Mental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Health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9E9988-D535-9803-B23A-603FAE1152EF}"/>
              </a:ext>
            </a:extLst>
          </p:cNvPr>
          <p:cNvSpPr txBox="1"/>
          <p:nvPr/>
        </p:nvSpPr>
        <p:spPr>
          <a:xfrm>
            <a:off x="8126984" y="-14208"/>
            <a:ext cx="355770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Online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Education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CECCA0-D1B3-2F68-0401-20B4B1E808A1}"/>
              </a:ext>
            </a:extLst>
          </p:cNvPr>
          <p:cNvSpPr txBox="1"/>
          <p:nvPr/>
        </p:nvSpPr>
        <p:spPr>
          <a:xfrm>
            <a:off x="8129016" y="4557792"/>
            <a:ext cx="4103175" cy="58477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Scientific</a:t>
            </a:r>
            <a:r>
              <a:rPr lang="zh-CN" altLang="en-US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 </a:t>
            </a:r>
            <a:r>
              <a:rPr lang="en-US" altLang="zh-CN" sz="3200" b="1" dirty="0">
                <a:solidFill>
                  <a:schemeClr val="bg1"/>
                </a:solidFill>
                <a:latin typeface="Colfax" panose="020B0304000000010002" pitchFamily="34" charset="0"/>
                <a:cs typeface="Helvetica Neue"/>
              </a:rPr>
              <a:t>Discovery</a:t>
            </a:r>
            <a:endParaRPr lang="en-US" sz="3200" b="1" dirty="0">
              <a:solidFill>
                <a:schemeClr val="bg1"/>
              </a:solidFill>
              <a:latin typeface="Colfax" panose="020B0304000000010002" pitchFamily="34" charset="0"/>
              <a:cs typeface="Helvetica Neue"/>
            </a:endParaRPr>
          </a:p>
        </p:txBody>
      </p:sp>
      <p:pic>
        <p:nvPicPr>
          <p:cNvPr id="1036" name="Picture 12" descr="Gallaudet University - Home | Facebook">
            <a:extLst>
              <a:ext uri="{FF2B5EF4-FFF2-40B4-BE49-F238E27FC236}">
                <a16:creationId xmlns:a16="http://schemas.microsoft.com/office/drawing/2014/main" id="{E42B4842-84BE-BBC3-F3F2-A4A2A8DD1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344364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NSF Logo | NSF - National Science Foundation">
            <a:extLst>
              <a:ext uri="{FF2B5EF4-FFF2-40B4-BE49-F238E27FC236}">
                <a16:creationId xmlns:a16="http://schemas.microsoft.com/office/drawing/2014/main" id="{1F211C27-40F1-229A-AE5A-DC8424006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1292" y="3438862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NSF Logo | NSF - National Science Foundation">
            <a:extLst>
              <a:ext uri="{FF2B5EF4-FFF2-40B4-BE49-F238E27FC236}">
                <a16:creationId xmlns:a16="http://schemas.microsoft.com/office/drawing/2014/main" id="{E34943C0-4FC2-7E95-423B-DD482DFE2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248" y="7668454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Building a Competitive Research Program: What Early Stage Investigators  Need to Know About the NIMH and NIMH Grants Process">
            <a:extLst>
              <a:ext uri="{FF2B5EF4-FFF2-40B4-BE49-F238E27FC236}">
                <a16:creationId xmlns:a16="http://schemas.microsoft.com/office/drawing/2014/main" id="{A1D0E920-48D6-D7BE-FE97-55FC37132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190" y="7836361"/>
            <a:ext cx="1463722" cy="109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D930F75-AF7F-E5ED-89BD-07C49C08CC7F}"/>
              </a:ext>
            </a:extLst>
          </p:cNvPr>
          <p:cNvSpPr txBox="1"/>
          <p:nvPr/>
        </p:nvSpPr>
        <p:spPr>
          <a:xfrm>
            <a:off x="6571912" y="8577155"/>
            <a:ext cx="15324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CAREER</a:t>
            </a:r>
            <a:r>
              <a:rPr lang="zh-CN" altLang="en-US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Award</a:t>
            </a:r>
            <a:endParaRPr lang="en-US" sz="1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NSF Logo | NSF - National Science Foundation">
            <a:extLst>
              <a:ext uri="{FF2B5EF4-FFF2-40B4-BE49-F238E27FC236}">
                <a16:creationId xmlns:a16="http://schemas.microsoft.com/office/drawing/2014/main" id="{BD7D1778-6D7C-7D36-A1F7-B7C209CB1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9309" y="7965745"/>
            <a:ext cx="914400" cy="91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278ACBA9-CAD3-7D30-8876-7B35ACB37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87" y="3447241"/>
            <a:ext cx="200536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5BA3E8-3FD2-9AD2-8281-6D12CA866E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7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66C7CF-61F3-9913-4568-9BC5DCA7D712}"/>
              </a:ext>
            </a:extLst>
          </p:cNvPr>
          <p:cNvSpPr>
            <a:spLocks noChangeAspect="1"/>
          </p:cNvSpPr>
          <p:nvPr/>
        </p:nvSpPr>
        <p:spPr>
          <a:xfrm>
            <a:off x="127000" y="160592"/>
            <a:ext cx="16002000" cy="8836163"/>
          </a:xfrm>
          <a:prstGeom prst="roundRect">
            <a:avLst>
              <a:gd name="adj" fmla="val 1230"/>
            </a:avLst>
          </a:prstGeom>
          <a:noFill/>
          <a:ln w="12700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474B0A-C998-9AE2-7E64-73E1CFAE42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4B696-87B4-11DD-476F-CBE9C8669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749" y="216525"/>
            <a:ext cx="131747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3BBF0-7A43-F1FF-9CDD-8475FB6D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322" y="216525"/>
            <a:ext cx="1423973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084A4-7267-F5BB-D347-87CD542D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8041" y="216525"/>
            <a:ext cx="130175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49B537-DF5E-4526-A085-6F521D60D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8865" y="2156390"/>
            <a:ext cx="1326003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317CE3-1AB9-432B-BE5E-84E1006A5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702" y="4085656"/>
            <a:ext cx="1354441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3E573B-D886-1BBA-CA47-0D478B6B6C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17" y="2156187"/>
            <a:ext cx="1348413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823ADD-CCE9-4998-D7FC-3C6C9B9048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1555" y="6007804"/>
            <a:ext cx="1455806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ACDCF5-0DA7-E762-C881-99FE1D089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9657" y="4085656"/>
            <a:ext cx="1409969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431316-E79B-3BDD-1930-F668876DF09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379" y="2156187"/>
            <a:ext cx="1403247" cy="1828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D3016-D61B-4AB9-2B2A-D780BDEA96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0851" y="4085656"/>
            <a:ext cx="1326003" cy="1828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B9227B-514E-8256-BCE7-BF7BEC13BE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6925" y="6015125"/>
            <a:ext cx="1657206" cy="1828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0B801B-6AA8-5170-EDBD-CB35169493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029223" y="5987047"/>
            <a:ext cx="1769177" cy="1828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A0EA7C-7732-A92C-F2D5-6C3336E03B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83812" y="5987047"/>
            <a:ext cx="1828800" cy="18288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2F2E103-62E3-49AA-2BB0-FF87D13889FE}"/>
              </a:ext>
            </a:extLst>
          </p:cNvPr>
          <p:cNvSpPr/>
          <p:nvPr/>
        </p:nvSpPr>
        <p:spPr>
          <a:xfrm rot="16200000">
            <a:off x="-450025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Faculty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8D90B0-DE8C-EF97-7344-0AE27E27A90F}"/>
              </a:ext>
            </a:extLst>
          </p:cNvPr>
          <p:cNvSpPr txBox="1"/>
          <p:nvPr/>
        </p:nvSpPr>
        <p:spPr>
          <a:xfrm>
            <a:off x="2111736" y="216525"/>
            <a:ext cx="247394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Meng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Jiang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Associate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Professor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922D-CE0B-974E-19A9-EEC5E10C1DC9}"/>
              </a:ext>
            </a:extLst>
          </p:cNvPr>
          <p:cNvSpPr/>
          <p:nvPr/>
        </p:nvSpPr>
        <p:spPr>
          <a:xfrm rot="16200000">
            <a:off x="4063872" y="948045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b="1" dirty="0">
                <a:latin typeface="Helvetica Neue"/>
                <a:cs typeface="Helvetica Neue"/>
              </a:rPr>
              <a:t>PhD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Cand.</a:t>
            </a:r>
            <a:endParaRPr lang="en-US" sz="2500" b="1" dirty="0">
              <a:latin typeface="Helvetica Neue"/>
              <a:cs typeface="Helvetica Neue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712852-07E9-F0FF-2BB1-771BB235B6F9}"/>
              </a:ext>
            </a:extLst>
          </p:cNvPr>
          <p:cNvSpPr txBox="1"/>
          <p:nvPr/>
        </p:nvSpPr>
        <p:spPr>
          <a:xfrm>
            <a:off x="6705465" y="184768"/>
            <a:ext cx="469737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Wenhao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于文豪</a:t>
            </a:r>
            <a:endParaRPr lang="en-US" altLang="zh-CN" sz="2500" b="1" dirty="0">
              <a:latin typeface="Kaiti TC" panose="02010600040101010101" pitchFamily="2" charset="-120"/>
              <a:ea typeface="Kaiti TC" panose="02010600040101010101" pitchFamily="2" charset="-120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Bloomberg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ICLR’23,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ACL’22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EMNLP’21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NAACL’21,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WWW’20</a:t>
            </a:r>
            <a:r>
              <a:rPr lang="zh-CN" altLang="en-US" sz="2000" dirty="0">
                <a:latin typeface="Helvetica Neue"/>
                <a:cs typeface="Helvetica Neue"/>
              </a:rPr>
              <a:t> * </a:t>
            </a:r>
            <a:r>
              <a:rPr lang="en-US" altLang="zh-CN" sz="2000" dirty="0">
                <a:latin typeface="Helvetica Neue"/>
                <a:cs typeface="Helvetica Neue"/>
              </a:rPr>
              <a:t>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AAC4CD-D62D-E050-391D-F643C654F788}"/>
              </a:ext>
            </a:extLst>
          </p:cNvPr>
          <p:cNvSpPr txBox="1"/>
          <p:nvPr/>
        </p:nvSpPr>
        <p:spPr>
          <a:xfrm>
            <a:off x="12739416" y="216525"/>
            <a:ext cx="3276859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Qingkai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Zeng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曾庆锴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KDD’21,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EMNLP’20</a:t>
            </a:r>
          </a:p>
          <a:p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Information</a:t>
            </a:r>
            <a:r>
              <a:rPr lang="zh-CN" altLang="en-US" sz="2000" dirty="0">
                <a:highlight>
                  <a:srgbClr val="EAEAEA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EAEAEA"/>
                </a:highlight>
                <a:latin typeface="Helvetica Neue"/>
                <a:cs typeface="Helvetica Neue"/>
              </a:rPr>
              <a:t>Extraction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Taxonomy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Construction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8D4378-D4A1-9615-BF15-346CB69F8128}"/>
              </a:ext>
            </a:extLst>
          </p:cNvPr>
          <p:cNvSpPr/>
          <p:nvPr/>
        </p:nvSpPr>
        <p:spPr>
          <a:xfrm rot="16200000">
            <a:off x="-450026" y="2887707"/>
            <a:ext cx="1828800" cy="365760"/>
          </a:xfrm>
          <a:prstGeom prst="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Helvetica Neue"/>
                <a:cs typeface="Helvetica Neue"/>
              </a:rPr>
              <a:t>PhD</a:t>
            </a:r>
            <a:r>
              <a:rPr lang="zh-CN" altLang="en-US" sz="2000" b="1" dirty="0">
                <a:latin typeface="Helvetica Neue"/>
                <a:cs typeface="Helvetica Neue"/>
              </a:rPr>
              <a:t> </a:t>
            </a:r>
            <a:r>
              <a:rPr lang="en-US" altLang="zh-CN" sz="2000" b="1" dirty="0">
                <a:latin typeface="Helvetica Neue"/>
                <a:cs typeface="Helvetica Neue"/>
              </a:rPr>
              <a:t>Student</a:t>
            </a:r>
            <a:endParaRPr lang="en-US" sz="2000" b="1" dirty="0">
              <a:latin typeface="Helvetica Neue"/>
              <a:cs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589CE28-03D7-19C4-08D5-6ADC9A5927AC}"/>
              </a:ext>
            </a:extLst>
          </p:cNvPr>
          <p:cNvSpPr txBox="1"/>
          <p:nvPr/>
        </p:nvSpPr>
        <p:spPr>
          <a:xfrm>
            <a:off x="2090389" y="2045324"/>
            <a:ext cx="3344185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Zhihan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Zhang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张智涵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TACL’23,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EMNLP’22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Instruction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Tuning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455E719-E097-8005-D099-1289E793DA11}"/>
              </a:ext>
            </a:extLst>
          </p:cNvPr>
          <p:cNvSpPr txBox="1"/>
          <p:nvPr/>
        </p:nvSpPr>
        <p:spPr>
          <a:xfrm>
            <a:off x="6855365" y="2036915"/>
            <a:ext cx="328327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Noah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Ziems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诺阿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ACL’23</a:t>
            </a:r>
          </a:p>
          <a:p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and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Open-domain</a:t>
            </a:r>
            <a:r>
              <a:rPr lang="zh-CN" altLang="en-US" sz="2000" dirty="0">
                <a:highlight>
                  <a:srgbClr val="00FFFF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FF"/>
                </a:highlight>
                <a:latin typeface="Helvetica Neue"/>
                <a:cs typeface="Helvetica Neue"/>
              </a:rPr>
              <a:t>QA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Controlled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Text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09FA2F-A5C4-A49C-B819-556A86A8F21A}"/>
              </a:ext>
            </a:extLst>
          </p:cNvPr>
          <p:cNvSpPr txBox="1"/>
          <p:nvPr/>
        </p:nvSpPr>
        <p:spPr>
          <a:xfrm>
            <a:off x="2093183" y="4016410"/>
            <a:ext cx="3440044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Lingbo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Tong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仝凌波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Psychology-CSE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Joint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PhD</a:t>
            </a: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Knowledge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Graph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625BC56-A2B7-BBE3-4CEE-A1338FBB60C7}"/>
              </a:ext>
            </a:extLst>
          </p:cNvPr>
          <p:cNvSpPr txBox="1"/>
          <p:nvPr/>
        </p:nvSpPr>
        <p:spPr>
          <a:xfrm>
            <a:off x="6855365" y="4015962"/>
            <a:ext cx="2733441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Hy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Dang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邓熙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Mental</a:t>
            </a:r>
            <a:r>
              <a:rPr lang="zh-CN" altLang="en-US" sz="2000" dirty="0">
                <a:highlight>
                  <a:srgbClr val="FF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FFFF00"/>
                </a:highlight>
                <a:latin typeface="Helvetica Neue"/>
                <a:cs typeface="Helvetica Neue"/>
              </a:rPr>
              <a:t>Health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Expansion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7D046BC-08CB-0E22-49CB-EF4CAE6DC522}"/>
              </a:ext>
            </a:extLst>
          </p:cNvPr>
          <p:cNvSpPr txBox="1"/>
          <p:nvPr/>
        </p:nvSpPr>
        <p:spPr>
          <a:xfrm>
            <a:off x="12744868" y="2067448"/>
            <a:ext cx="3091231" cy="1400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Mengxia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Yu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虞梦夏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CSE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Select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Comparative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Reasoning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3F67-E375-5CED-CF2E-7B59CD7D1080}"/>
              </a:ext>
            </a:extLst>
          </p:cNvPr>
          <p:cNvSpPr txBox="1"/>
          <p:nvPr/>
        </p:nvSpPr>
        <p:spPr>
          <a:xfrm>
            <a:off x="12756644" y="4011267"/>
            <a:ext cx="3307316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Bang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Nguyen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阮邦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highlight>
                  <a:srgbClr val="00FF0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highlight>
                  <a:srgbClr val="00FF00"/>
                </a:highlight>
                <a:latin typeface="Helvetica Neue"/>
                <a:cs typeface="Helvetica Neue"/>
              </a:rPr>
              <a:t>Education</a:t>
            </a:r>
          </a:p>
          <a:p>
            <a:r>
              <a:rPr lang="en-US" altLang="zh-CN" sz="2000" i="1" dirty="0">
                <a:latin typeface="Helvetica Neue"/>
                <a:cs typeface="Helvetica Neue"/>
              </a:rPr>
              <a:t>Query/Question</a:t>
            </a:r>
            <a:r>
              <a:rPr lang="zh-CN" altLang="en-US" sz="2000" i="1" dirty="0">
                <a:latin typeface="Helvetica Neue"/>
                <a:cs typeface="Helvetica Neue"/>
              </a:rPr>
              <a:t> </a:t>
            </a:r>
            <a:r>
              <a:rPr lang="en-US" altLang="zh-CN" sz="2000" i="1" dirty="0">
                <a:latin typeface="Helvetica Neue"/>
                <a:cs typeface="Helvetica Neue"/>
              </a:rPr>
              <a:t>Generation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DF94FE-030D-481E-34A5-C69E7AFB83C7}"/>
              </a:ext>
            </a:extLst>
          </p:cNvPr>
          <p:cNvSpPr txBox="1"/>
          <p:nvPr/>
        </p:nvSpPr>
        <p:spPr>
          <a:xfrm>
            <a:off x="2090389" y="5939594"/>
            <a:ext cx="337752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Zhaoxuan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Tan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谭兆轩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7589-21DB-053F-5682-A1B722786CDD}"/>
              </a:ext>
            </a:extLst>
          </p:cNvPr>
          <p:cNvSpPr txBox="1"/>
          <p:nvPr/>
        </p:nvSpPr>
        <p:spPr>
          <a:xfrm>
            <a:off x="6855365" y="5939594"/>
            <a:ext cx="281519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Mengzhao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Jia</a:t>
            </a:r>
          </a:p>
          <a:p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贾梦朝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LLM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User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808080"/>
                </a:highlight>
                <a:latin typeface="Helvetica Neue"/>
                <a:cs typeface="Helvetica Neue"/>
              </a:rPr>
              <a:t>Modeling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C941C8-7F96-8A85-F0A7-1095D22DDB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8472" y="5987047"/>
            <a:ext cx="1354557" cy="18288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3BE7352-05FF-B829-C8CC-04E9B0E5F2AE}"/>
              </a:ext>
            </a:extLst>
          </p:cNvPr>
          <p:cNvSpPr txBox="1"/>
          <p:nvPr/>
        </p:nvSpPr>
        <p:spPr>
          <a:xfrm>
            <a:off x="9128759" y="7813857"/>
            <a:ext cx="575948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Gang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刘罡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KDD’22,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KDD’23</a:t>
            </a:r>
          </a:p>
          <a:p>
            <a:r>
              <a:rPr lang="en-US" altLang="zh-CN" sz="2000" dirty="0">
                <a:latin typeface="Helvetica Neue"/>
                <a:cs typeface="Helvetica Neue"/>
              </a:rPr>
              <a:t>			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GNN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for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Material</a:t>
            </a:r>
            <a:r>
              <a:rPr lang="zh-CN" altLang="en-US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solidFill>
                  <a:schemeClr val="bg1"/>
                </a:solidFill>
                <a:highlight>
                  <a:srgbClr val="3194A4"/>
                </a:highlight>
                <a:latin typeface="Helvetica Neue"/>
                <a:cs typeface="Helvetica Neue"/>
              </a:rPr>
              <a:t>Science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E97DB2-F228-B669-77F4-2BDEAD26777C}"/>
              </a:ext>
            </a:extLst>
          </p:cNvPr>
          <p:cNvSpPr txBox="1"/>
          <p:nvPr/>
        </p:nvSpPr>
        <p:spPr>
          <a:xfrm>
            <a:off x="11323499" y="7804965"/>
            <a:ext cx="225760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>
                <a:latin typeface="Helvetica Neue"/>
                <a:cs typeface="Helvetica Neue"/>
              </a:rPr>
              <a:t>Eric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 err="1">
                <a:latin typeface="Helvetica Neue"/>
                <a:cs typeface="Helvetica Neue"/>
              </a:rPr>
              <a:t>Inae</a:t>
            </a:r>
            <a:endParaRPr lang="en-US" altLang="zh-CN" sz="2500" b="1" dirty="0">
              <a:latin typeface="Helvetica Neue"/>
              <a:cs typeface="Helvetica Neue"/>
            </a:endParaRPr>
          </a:p>
          <a:p>
            <a:r>
              <a:rPr lang="en-US" altLang="zh-CN" sz="2000" dirty="0">
                <a:latin typeface="Helvetica Neue"/>
                <a:cs typeface="Helvetica Neue"/>
              </a:rPr>
              <a:t>Dean’s</a:t>
            </a:r>
            <a:r>
              <a:rPr lang="zh-CN" altLang="en-US" sz="2000" dirty="0">
                <a:latin typeface="Helvetica Neue"/>
                <a:cs typeface="Helvetica Neue"/>
              </a:rPr>
              <a:t> </a:t>
            </a:r>
            <a:r>
              <a:rPr lang="en-US" altLang="zh-CN" sz="2000" dirty="0">
                <a:latin typeface="Helvetica Neue"/>
                <a:cs typeface="Helvetica Neue"/>
              </a:rPr>
              <a:t>Fellowship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8F7C2C-8812-9C1F-30BD-A43F583B5140}"/>
              </a:ext>
            </a:extLst>
          </p:cNvPr>
          <p:cNvSpPr txBox="1"/>
          <p:nvPr/>
        </p:nvSpPr>
        <p:spPr>
          <a:xfrm>
            <a:off x="12983998" y="7804965"/>
            <a:ext cx="31069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500" b="1" dirty="0" err="1">
                <a:latin typeface="Helvetica Neue"/>
                <a:cs typeface="Helvetica Neue"/>
              </a:rPr>
              <a:t>Zheyuan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en-US" altLang="zh-CN" sz="2500" b="1" dirty="0">
                <a:latin typeface="Helvetica Neue"/>
                <a:cs typeface="Helvetica Neue"/>
              </a:rPr>
              <a:t>Liu</a:t>
            </a:r>
            <a:r>
              <a:rPr lang="zh-CN" altLang="en-US" sz="2500" b="1" dirty="0">
                <a:latin typeface="Helvetica Neue"/>
                <a:cs typeface="Helvetica Neue"/>
              </a:rPr>
              <a:t> </a:t>
            </a:r>
            <a:r>
              <a:rPr lang="zh-CN" altLang="en-US" sz="2500" b="1" dirty="0">
                <a:latin typeface="Kaiti TC" panose="02010600040101010101" pitchFamily="2" charset="-120"/>
                <a:ea typeface="Kaiti TC" panose="02010600040101010101" pitchFamily="2" charset="-120"/>
                <a:cs typeface="Helvetica Neue"/>
              </a:rPr>
              <a:t>刘哲源</a:t>
            </a:r>
            <a:endParaRPr lang="en-US" altLang="zh-CN" sz="2500" b="1" dirty="0">
              <a:latin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233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982754" y="5182371"/>
            <a:ext cx="10492090" cy="932119"/>
          </a:xfrm>
        </p:spPr>
        <p:txBody>
          <a:bodyPr/>
          <a:lstStyle/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http://www.meng-jiang.com/lab.html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https://github.com/DM2-N</a:t>
            </a:r>
            <a:r>
              <a:rPr lang="en-US" altLang="zh-CN" sz="3200" dirty="0">
                <a:solidFill>
                  <a:schemeClr val="bg1"/>
                </a:solidFill>
              </a:rPr>
              <a:t>D</a:t>
            </a:r>
          </a:p>
          <a:p>
            <a:pPr lvl="0" algn="l"/>
            <a:r>
              <a:rPr lang="en-US" altLang="zh-CN" sz="3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mjiang2@nd.edu</a:t>
            </a:r>
            <a:endParaRPr lang="en-US" altLang="zh-CN" sz="3200" dirty="0">
              <a:solidFill>
                <a:schemeClr val="bg1"/>
              </a:solidFill>
            </a:endParaRPr>
          </a:p>
          <a:p>
            <a:pPr lvl="0" algn="l"/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Welcome to visit our lab!</a:t>
            </a:r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7BFF7D18-D9D2-036A-6F88-C1FEA7118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756" y="7355294"/>
            <a:ext cx="4677478" cy="137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4589BDF7-A09D-6A61-9C8D-CFDB45BAF190}"/>
              </a:ext>
            </a:extLst>
          </p:cNvPr>
          <p:cNvSpPr txBox="1">
            <a:spLocks/>
          </p:cNvSpPr>
          <p:nvPr/>
        </p:nvSpPr>
        <p:spPr>
          <a:xfrm>
            <a:off x="15115705" y="8616409"/>
            <a:ext cx="848129" cy="36576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24832" indent="-216922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2pPr>
            <a:lvl3pPr marL="1449663" indent="-433840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3pPr>
            <a:lvl4pPr marL="2176257" indent="-652524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4pPr>
            <a:lvl5pPr marL="2901089" indent="-869446" algn="l" defTabSz="724832" rtl="0" fontAlgn="base">
              <a:spcBef>
                <a:spcPct val="0"/>
              </a:spcBef>
              <a:spcAft>
                <a:spcPct val="0"/>
              </a:spcAft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5pPr>
            <a:lvl6pPr marL="2539555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304746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3555376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4063288" algn="l" defTabSz="507910" rtl="0" eaLnBrk="1" latinLnBrk="0" hangingPunct="1">
              <a:defRPr sz="2900" kern="12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70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B909CD73-F570-9DAF-423F-CAFA47537FC8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recent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specialized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0E946F3-C50E-AEF0-219A-0B80DB3FA93B}"/>
              </a:ext>
            </a:extLst>
          </p:cNvPr>
          <p:cNvGrpSpPr/>
          <p:nvPr/>
        </p:nvGrpSpPr>
        <p:grpSpPr>
          <a:xfrm>
            <a:off x="2759864" y="1666094"/>
            <a:ext cx="13058883" cy="6032702"/>
            <a:chOff x="2759864" y="1666094"/>
            <a:chExt cx="13058883" cy="603270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3B1FF8A-68A3-E8D0-3766-0CA754EA2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626621" y="1666094"/>
              <a:ext cx="2698741" cy="2905906"/>
            </a:xfrm>
            <a:prstGeom prst="rect">
              <a:avLst/>
            </a:prstGeom>
          </p:spPr>
        </p:pic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5C6887E-E18F-BEFF-6934-D5709A37C08F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9013265" y="2083612"/>
              <a:ext cx="1397000" cy="0"/>
            </a:xfrm>
            <a:prstGeom prst="straightConnector1">
              <a:avLst/>
            </a:prstGeom>
            <a:ln w="3810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C281F4C-811C-996C-8E20-FDFCAA2ABF28}"/>
                </a:ext>
              </a:extLst>
            </p:cNvPr>
            <p:cNvSpPr txBox="1"/>
            <p:nvPr/>
          </p:nvSpPr>
          <p:spPr>
            <a:xfrm>
              <a:off x="9013265" y="2109760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read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9C6B3A2E-C3C6-8A56-2733-CB7DAAF2C3EB}"/>
                </a:ext>
              </a:extLst>
            </p:cNvPr>
            <p:cNvSpPr/>
            <p:nvPr/>
          </p:nvSpPr>
          <p:spPr>
            <a:xfrm>
              <a:off x="2759864" y="2488968"/>
              <a:ext cx="1613356" cy="479730"/>
            </a:xfrm>
            <a:prstGeom prst="roundRect">
              <a:avLst>
                <a:gd name="adj" fmla="val 23838"/>
              </a:avLst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Helvetica Neue"/>
                  <a:cs typeface="Helvetica Neue"/>
                </a:rPr>
                <a:t>Wikipedia</a:t>
              </a:r>
              <a:endParaRPr lang="en-US" sz="240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86C30A47-AC3C-5A85-324F-8AB7B104A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31095" y="3166109"/>
              <a:ext cx="3188533" cy="2702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8A4CB0-3806-96BD-F204-46DE32467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26621" y="5296469"/>
              <a:ext cx="5192126" cy="2402327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DF1CDA-0857-02CB-9D93-1D495B0189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922727" y="4456206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922727" y="4482354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31F6CD3-AB9D-0C9B-002E-AB547D5CD8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1505339" y="1740365"/>
            <a:ext cx="4356599" cy="595698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9776B02-8D0C-450E-9FB3-004831D4A589}"/>
              </a:ext>
            </a:extLst>
          </p:cNvPr>
          <p:cNvSpPr/>
          <p:nvPr/>
        </p:nvSpPr>
        <p:spPr>
          <a:xfrm>
            <a:off x="12156141" y="6221506"/>
            <a:ext cx="1111624" cy="41237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AEE1931-BED7-EC51-C92A-906FD52F90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5C6887E-E18F-BEFF-6934-D5709A37C08F}"/>
              </a:ext>
            </a:extLst>
          </p:cNvPr>
          <p:cNvCxnSpPr>
            <a:cxnSpLocks/>
          </p:cNvCxnSpPr>
          <p:nvPr/>
        </p:nvCxnSpPr>
        <p:spPr>
          <a:xfrm>
            <a:off x="9259339" y="6278467"/>
            <a:ext cx="1397000" cy="0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C281F4C-811C-996C-8E20-FDFCAA2ABF28}"/>
              </a:ext>
            </a:extLst>
          </p:cNvPr>
          <p:cNvSpPr txBox="1"/>
          <p:nvPr/>
        </p:nvSpPr>
        <p:spPr>
          <a:xfrm>
            <a:off x="9259339" y="6304615"/>
            <a:ext cx="1390337" cy="538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read</a:t>
            </a:r>
            <a:endParaRPr lang="en-US" sz="28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A29AE-B007-C0EB-F0AE-9BA962E56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6339" y="1624308"/>
            <a:ext cx="5355315" cy="199476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89F1FB-4F5C-DC75-A332-690998E02D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147" y="3676128"/>
            <a:ext cx="5355315" cy="561765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921A-8AF9-FEF3-B918-95408D3E7FCB}"/>
              </a:ext>
            </a:extLst>
          </p:cNvPr>
          <p:cNvSpPr/>
          <p:nvPr/>
        </p:nvSpPr>
        <p:spPr>
          <a:xfrm>
            <a:off x="12222371" y="3088717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541BEE-3BD5-E03C-B028-6A19957BC754}"/>
              </a:ext>
            </a:extLst>
          </p:cNvPr>
          <p:cNvSpPr/>
          <p:nvPr/>
        </p:nvSpPr>
        <p:spPr>
          <a:xfrm>
            <a:off x="12123758" y="7736788"/>
            <a:ext cx="2192875" cy="458640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8D43730-661C-5FE9-708D-87E3E7AC57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6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78D2-973F-2F52-ECF8-F753790B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humans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answer?</a:t>
            </a:r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0723D2-5051-789D-9E08-3EC1AA235F95}"/>
              </a:ext>
            </a:extLst>
          </p:cNvPr>
          <p:cNvGrpSpPr/>
          <p:nvPr/>
        </p:nvGrpSpPr>
        <p:grpSpPr>
          <a:xfrm>
            <a:off x="50923" y="1728012"/>
            <a:ext cx="10359342" cy="6672163"/>
            <a:chOff x="50923" y="1728012"/>
            <a:chExt cx="10359342" cy="6672163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4C39D23-AF9F-E996-FD1A-60F0D9DEB0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538" y="3729324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E99DB2-C9E0-4880-C9C0-750B734FA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8665" y="1728012"/>
              <a:ext cx="6324600" cy="711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B089654-84EF-FF48-52CE-D27AEF315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8665" y="3160433"/>
              <a:ext cx="7721600" cy="1282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84E20C-5231-FB7D-874A-7708F29C6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8665" y="5164354"/>
              <a:ext cx="7569200" cy="1295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670850E-52F3-9AE2-400E-DB6DF1660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8665" y="7180975"/>
              <a:ext cx="7505700" cy="12192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DA030C3-10D5-CD76-8A7E-4EE456CC0F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8618" y="4643724"/>
              <a:ext cx="274320" cy="27432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12" name="Curved Connector 11">
              <a:extLst>
                <a:ext uri="{FF2B5EF4-FFF2-40B4-BE49-F238E27FC236}">
                  <a16:creationId xmlns:a16="http://schemas.microsoft.com/office/drawing/2014/main" id="{A02FC986-DFB4-FE51-0C8A-D951FCFFD879}"/>
                </a:ext>
              </a:extLst>
            </p:cNvPr>
            <p:cNvCxnSpPr>
              <a:cxnSpLocks/>
              <a:stCxn id="10" idx="3"/>
              <a:endCxn id="6" idx="1"/>
            </p:cNvCxnSpPr>
            <p:nvPr/>
          </p:nvCxnSpPr>
          <p:spPr>
            <a:xfrm flipV="1">
              <a:off x="1122938" y="2083612"/>
              <a:ext cx="1565727" cy="2697272"/>
            </a:xfrm>
            <a:prstGeom prst="curvedConnector3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>
              <a:extLst>
                <a:ext uri="{FF2B5EF4-FFF2-40B4-BE49-F238E27FC236}">
                  <a16:creationId xmlns:a16="http://schemas.microsoft.com/office/drawing/2014/main" id="{3079FBE0-F928-D007-C74A-F7CF66AF7ABE}"/>
                </a:ext>
              </a:extLst>
            </p:cNvPr>
            <p:cNvCxnSpPr>
              <a:cxnSpLocks/>
              <a:stCxn id="10" idx="3"/>
              <a:endCxn id="7" idx="1"/>
            </p:cNvCxnSpPr>
            <p:nvPr/>
          </p:nvCxnSpPr>
          <p:spPr>
            <a:xfrm flipV="1">
              <a:off x="1122938" y="3801783"/>
              <a:ext cx="1565727" cy="979101"/>
            </a:xfrm>
            <a:prstGeom prst="curvedConnector3">
              <a:avLst>
                <a:gd name="adj1" fmla="val 70613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urved Connector 18">
              <a:extLst>
                <a:ext uri="{FF2B5EF4-FFF2-40B4-BE49-F238E27FC236}">
                  <a16:creationId xmlns:a16="http://schemas.microsoft.com/office/drawing/2014/main" id="{786E72C6-FF2C-F052-BA06-BA36696371E2}"/>
                </a:ext>
              </a:extLst>
            </p:cNvPr>
            <p:cNvCxnSpPr>
              <a:cxnSpLocks/>
              <a:stCxn id="10" idx="3"/>
              <a:endCxn id="8" idx="1"/>
            </p:cNvCxnSpPr>
            <p:nvPr/>
          </p:nvCxnSpPr>
          <p:spPr>
            <a:xfrm>
              <a:off x="1122938" y="4780884"/>
              <a:ext cx="1565727" cy="1031170"/>
            </a:xfrm>
            <a:prstGeom prst="curvedConnector3">
              <a:avLst>
                <a:gd name="adj1" fmla="val 71757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29CA973E-BE33-E916-401B-D651017E5933}"/>
                </a:ext>
              </a:extLst>
            </p:cNvPr>
            <p:cNvCxnSpPr>
              <a:cxnSpLocks/>
              <a:stCxn id="10" idx="3"/>
              <a:endCxn id="9" idx="1"/>
            </p:cNvCxnSpPr>
            <p:nvPr/>
          </p:nvCxnSpPr>
          <p:spPr>
            <a:xfrm>
              <a:off x="1122938" y="4780884"/>
              <a:ext cx="1565727" cy="3009691"/>
            </a:xfrm>
            <a:prstGeom prst="curvedConnector3">
              <a:avLst>
                <a:gd name="adj1" fmla="val 50000"/>
              </a:avLst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95CABF5-49C1-4126-BA61-8C0ED239CA7C}"/>
                </a:ext>
              </a:extLst>
            </p:cNvPr>
            <p:cNvCxnSpPr>
              <a:stCxn id="10" idx="3"/>
            </p:cNvCxnSpPr>
            <p:nvPr/>
          </p:nvCxnSpPr>
          <p:spPr>
            <a:xfrm flipH="1">
              <a:off x="208538" y="4780884"/>
              <a:ext cx="914400" cy="0"/>
            </a:xfrm>
            <a:prstGeom prst="line">
              <a:avLst/>
            </a:prstGeom>
            <a:ln w="28575" cmpd="sng">
              <a:solidFill>
                <a:schemeClr val="accent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EAC39F1-CC7C-C37B-23B8-638B2DF2ADBD}"/>
                </a:ext>
              </a:extLst>
            </p:cNvPr>
            <p:cNvSpPr txBox="1"/>
            <p:nvPr/>
          </p:nvSpPr>
          <p:spPr>
            <a:xfrm>
              <a:off x="50923" y="4809985"/>
              <a:ext cx="1390337" cy="5386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search</a:t>
              </a:r>
              <a:endParaRPr lang="en-US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9E7F887-5A76-B10F-7EAA-4D062CD3F1C9}"/>
              </a:ext>
            </a:extLst>
          </p:cNvPr>
          <p:cNvSpPr/>
          <p:nvPr/>
        </p:nvSpPr>
        <p:spPr>
          <a:xfrm>
            <a:off x="2759864" y="4478992"/>
            <a:ext cx="3443195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News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(August 20, 2021)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887446E-CCE6-655F-BE58-AF692AE1330A}"/>
              </a:ext>
            </a:extLst>
          </p:cNvPr>
          <p:cNvSpPr/>
          <p:nvPr/>
        </p:nvSpPr>
        <p:spPr>
          <a:xfrm>
            <a:off x="2759864" y="2488968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Wikipedia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C1D1FD-FF23-8385-73D4-3D660D4E7437}"/>
              </a:ext>
            </a:extLst>
          </p:cNvPr>
          <p:cNvSpPr/>
          <p:nvPr/>
        </p:nvSpPr>
        <p:spPr>
          <a:xfrm>
            <a:off x="2759864" y="6459754"/>
            <a:ext cx="1613356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Database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3AD51F6-3294-BB28-4779-1010E73BE632}"/>
              </a:ext>
            </a:extLst>
          </p:cNvPr>
          <p:cNvSpPr/>
          <p:nvPr/>
        </p:nvSpPr>
        <p:spPr>
          <a:xfrm>
            <a:off x="2759863" y="8401801"/>
            <a:ext cx="4214678" cy="479730"/>
          </a:xfrm>
          <a:prstGeom prst="roundRect">
            <a:avLst>
              <a:gd name="adj" fmla="val 23838"/>
            </a:avLst>
          </a:prstGeom>
          <a:solidFill>
            <a:srgbClr val="C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Social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media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(June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10,</a:t>
            </a:r>
            <a:r>
              <a:rPr lang="zh-CN" altLang="en-US" sz="2400" dirty="0">
                <a:solidFill>
                  <a:schemeClr val="bg1"/>
                </a:solidFill>
                <a:latin typeface="Helvetica Neue"/>
                <a:cs typeface="Helvetica Neue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Helvetica Neue"/>
                <a:cs typeface="Helvetica Neue"/>
              </a:rPr>
              <a:t>2020)</a:t>
            </a:r>
            <a:endParaRPr lang="en-US" sz="2400" dirty="0">
              <a:solidFill>
                <a:schemeClr val="bg1"/>
              </a:solidFill>
              <a:latin typeface="Helvetica Neue"/>
              <a:cs typeface="Helvetica Neue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5427-AFE6-A58D-8F63-3B6D9DAA59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1787" y="2168385"/>
            <a:ext cx="5181600" cy="5283200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ADE3484-B2B3-B1F0-0F65-35C480851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22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AC96C20-2200-C8FD-7B96-AAE9127A8983}"/>
              </a:ext>
            </a:extLst>
          </p:cNvPr>
          <p:cNvSpPr/>
          <p:nvPr/>
        </p:nvSpPr>
        <p:spPr>
          <a:xfrm>
            <a:off x="3393222" y="533987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2D3A7D-59E3-3C6B-A80B-EFEB9E30E7CD}"/>
              </a:ext>
            </a:extLst>
          </p:cNvPr>
          <p:cNvSpPr/>
          <p:nvPr/>
        </p:nvSpPr>
        <p:spPr>
          <a:xfrm>
            <a:off x="3325943" y="5262793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AC1AE9-620B-0093-8FEB-3416906132EF}"/>
              </a:ext>
            </a:extLst>
          </p:cNvPr>
          <p:cNvSpPr/>
          <p:nvPr/>
        </p:nvSpPr>
        <p:spPr>
          <a:xfrm>
            <a:off x="3252866" y="5186597"/>
            <a:ext cx="4571524" cy="127416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00" dirty="0">
              <a:latin typeface="Helvetica Neue"/>
              <a:cs typeface="Helvetica Neue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2D1000-1E13-1235-406F-5A19764E1DD2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203" y="1407547"/>
            <a:ext cx="6814268" cy="512064"/>
          </a:xfrm>
        </p:spPr>
        <p:txBody>
          <a:bodyPr/>
          <a:lstStyle/>
          <a:p>
            <a:r>
              <a:rPr lang="en-US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Model (LLM)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6821ED-D3C7-0B45-7AF6-578ECC55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201" y="770237"/>
            <a:ext cx="6814269" cy="618302"/>
          </a:xfrm>
        </p:spPr>
        <p:txBody>
          <a:bodyPr/>
          <a:lstStyle/>
          <a:p>
            <a:r>
              <a:rPr lang="en-US" altLang="zh-CN" dirty="0"/>
              <a:t>Closed-Book</a:t>
            </a:r>
            <a:endParaRPr lang="en-US" dirty="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24D2C2-EA82-C6D4-F321-542F1D4BC933}"/>
              </a:ext>
            </a:extLst>
          </p:cNvPr>
          <p:cNvGrpSpPr/>
          <p:nvPr/>
        </p:nvGrpSpPr>
        <p:grpSpPr>
          <a:xfrm>
            <a:off x="668958" y="2368969"/>
            <a:ext cx="7028331" cy="3943653"/>
            <a:chOff x="668958" y="2368969"/>
            <a:chExt cx="7028331" cy="3943653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43005F1-31C9-0C42-E684-0A53734D19EC}"/>
                </a:ext>
              </a:extLst>
            </p:cNvPr>
            <p:cNvSpPr/>
            <p:nvPr/>
          </p:nvSpPr>
          <p:spPr>
            <a:xfrm>
              <a:off x="668959" y="2432842"/>
              <a:ext cx="2115671" cy="949034"/>
            </a:xfrm>
            <a:prstGeom prst="roundRect">
              <a:avLst>
                <a:gd name="adj" fmla="val 14392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Pre-collected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corpus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9185F1D-013F-15A0-D556-EE00C8699703}"/>
                </a:ext>
              </a:extLst>
            </p:cNvPr>
            <p:cNvSpPr/>
            <p:nvPr/>
          </p:nvSpPr>
          <p:spPr>
            <a:xfrm>
              <a:off x="5880958" y="2432842"/>
              <a:ext cx="1816331" cy="2330855"/>
            </a:xfrm>
            <a:prstGeom prst="roundRect">
              <a:avLst>
                <a:gd name="adj" fmla="val 6127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175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Billion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parameters</a:t>
              </a:r>
            </a:p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(or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bigger)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98EABCE-5FF9-AE7C-8533-BE6A2BCB4BF2}"/>
                </a:ext>
              </a:extLst>
            </p:cNvPr>
            <p:cNvSpPr/>
            <p:nvPr/>
          </p:nvSpPr>
          <p:spPr>
            <a:xfrm>
              <a:off x="668958" y="3814664"/>
              <a:ext cx="2115671" cy="949034"/>
            </a:xfrm>
            <a:prstGeom prst="roundRect">
              <a:avLst>
                <a:gd name="adj" fmla="val 12503"/>
              </a:avLst>
            </a:prstGeom>
            <a:noFill/>
            <a:ln w="28575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Human</a:t>
              </a:r>
              <a:r>
                <a:rPr lang="zh-CN" altLang="en-US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  <a:latin typeface="Helvetica Neue"/>
                  <a:cs typeface="Helvetica Neue"/>
                </a:rPr>
                <a:t>feedback</a:t>
              </a:r>
              <a:endParaRPr lang="en-US" sz="240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606F379-3656-AD8F-AD18-E5B34E4C29E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2784630" y="2907359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CB373B-ACB1-323B-B83C-C34B0805927E}"/>
                </a:ext>
              </a:extLst>
            </p:cNvPr>
            <p:cNvSpPr txBox="1"/>
            <p:nvPr/>
          </p:nvSpPr>
          <p:spPr>
            <a:xfrm>
              <a:off x="2934873" y="23689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Pre-training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2CE747A-6920-74BF-5AAD-A58039FCABFF}"/>
                </a:ext>
              </a:extLst>
            </p:cNvPr>
            <p:cNvSpPr txBox="1"/>
            <p:nvPr/>
          </p:nvSpPr>
          <p:spPr>
            <a:xfrm>
              <a:off x="2515689" y="2937701"/>
              <a:ext cx="36038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i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(self-supervision)</a:t>
              </a:r>
              <a:endParaRPr lang="en-US" sz="28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EC6A50B-D409-C570-F9C6-F8A7FBB8701D}"/>
                </a:ext>
              </a:extLst>
            </p:cNvPr>
            <p:cNvCxnSpPr>
              <a:cxnSpLocks/>
            </p:cNvCxnSpPr>
            <p:nvPr/>
          </p:nvCxnSpPr>
          <p:spPr>
            <a:xfrm>
              <a:off x="2784630" y="4242560"/>
              <a:ext cx="3096328" cy="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3881B2-68A8-3416-0C52-E22BE3331108}"/>
                </a:ext>
              </a:extLst>
            </p:cNvPr>
            <p:cNvSpPr txBox="1"/>
            <p:nvPr/>
          </p:nvSpPr>
          <p:spPr>
            <a:xfrm>
              <a:off x="2934873" y="3758169"/>
              <a:ext cx="279584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R.</a:t>
              </a:r>
              <a:r>
                <a:rPr lang="zh-CN" altLang="en-US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  <a:r>
                <a:rPr lang="en-US" altLang="zh-CN" sz="28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C8AF754-9811-D510-BD4D-A86169A3FDF7}"/>
                </a:ext>
              </a:extLst>
            </p:cNvPr>
            <p:cNvSpPr/>
            <p:nvPr/>
          </p:nvSpPr>
          <p:spPr>
            <a:xfrm>
              <a:off x="3394284" y="5362362"/>
              <a:ext cx="1877018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Input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(e.g.</a:t>
              </a:r>
              <a:r>
                <a:rPr lang="zh-CN" altLang="en-US" sz="2500" dirty="0">
                  <a:latin typeface="Helvetica Neue"/>
                  <a:cs typeface="Helvetica Neue"/>
                </a:rPr>
                <a:t> </a:t>
              </a:r>
              <a:r>
                <a:rPr lang="en-US" altLang="zh-CN" sz="2500" dirty="0">
                  <a:latin typeface="Helvetica Neue"/>
                  <a:cs typeface="Helvetica Neue"/>
                </a:rPr>
                <a:t>question)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E31AA7F-AB3A-FCAD-D86B-FA1DFBFFD15C}"/>
                </a:ext>
              </a:extLst>
            </p:cNvPr>
            <p:cNvCxnSpPr>
              <a:cxnSpLocks/>
              <a:stCxn id="17" idx="2"/>
              <a:endCxn id="37" idx="0"/>
            </p:cNvCxnSpPr>
            <p:nvPr/>
          </p:nvCxnSpPr>
          <p:spPr>
            <a:xfrm>
              <a:off x="6789124" y="4763697"/>
              <a:ext cx="0" cy="59866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20F457-CCA3-1DAC-8D9A-89F9836264E4}"/>
                </a:ext>
              </a:extLst>
            </p:cNvPr>
            <p:cNvSpPr/>
            <p:nvPr/>
          </p:nvSpPr>
          <p:spPr>
            <a:xfrm>
              <a:off x="5957158" y="5362362"/>
              <a:ext cx="1663931" cy="9502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dirty="0">
                  <a:latin typeface="Helvetica Neue"/>
                  <a:cs typeface="Helvetica Neue"/>
                </a:rPr>
                <a:t>Output</a:t>
              </a:r>
              <a:endParaRPr lang="en-US" sz="2500" dirty="0">
                <a:latin typeface="Helvetica Neue"/>
                <a:cs typeface="Helvetica Neue"/>
              </a:endParaRPr>
            </a:p>
          </p:txBody>
        </p:sp>
        <p:cxnSp>
          <p:nvCxnSpPr>
            <p:cNvPr id="68" name="Elbow Connector 67">
              <a:extLst>
                <a:ext uri="{FF2B5EF4-FFF2-40B4-BE49-F238E27FC236}">
                  <a16:creationId xmlns:a16="http://schemas.microsoft.com/office/drawing/2014/main" id="{21B67385-CA12-B95E-68D6-8549F31192F4}"/>
                </a:ext>
              </a:extLst>
            </p:cNvPr>
            <p:cNvCxnSpPr>
              <a:cxnSpLocks/>
              <a:stCxn id="32" idx="0"/>
            </p:cNvCxnSpPr>
            <p:nvPr/>
          </p:nvCxnSpPr>
          <p:spPr>
            <a:xfrm rot="5400000" flipH="1" flipV="1">
              <a:off x="4711695" y="4193098"/>
              <a:ext cx="790362" cy="1548167"/>
            </a:xfrm>
            <a:prstGeom prst="bentConnector2">
              <a:avLst/>
            </a:prstGeom>
            <a:ln w="57150" cmpd="sng">
              <a:solidFill>
                <a:schemeClr val="accent6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FD2845E-D65C-18D6-C705-E41E25892E0D}"/>
              </a:ext>
            </a:extLst>
          </p:cNvPr>
          <p:cNvSpPr txBox="1"/>
          <p:nvPr/>
        </p:nvSpPr>
        <p:spPr>
          <a:xfrm>
            <a:off x="7060013" y="6573269"/>
            <a:ext cx="9047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i="1" dirty="0">
                <a:latin typeface="Helvetica Neue"/>
                <a:cs typeface="Helvetica Neue"/>
              </a:rPr>
              <a:t>tasks</a:t>
            </a:r>
            <a:endParaRPr lang="en-US" sz="2400" i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A37841-07DB-D3D0-7552-CDA12E2FE594}"/>
              </a:ext>
            </a:extLst>
          </p:cNvPr>
          <p:cNvGrpSpPr/>
          <p:nvPr/>
        </p:nvGrpSpPr>
        <p:grpSpPr>
          <a:xfrm>
            <a:off x="8772773" y="770237"/>
            <a:ext cx="7202373" cy="7060578"/>
            <a:chOff x="8772773" y="770237"/>
            <a:chExt cx="7202373" cy="706057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99DDB7E-1EE6-4285-24CD-19E6AA6ED7FC}"/>
                </a:ext>
              </a:extLst>
            </p:cNvPr>
            <p:cNvSpPr/>
            <p:nvPr/>
          </p:nvSpPr>
          <p:spPr>
            <a:xfrm>
              <a:off x="9015377" y="534943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5492DE1-ED9D-FC16-9F9B-C3AB0017C352}"/>
                </a:ext>
              </a:extLst>
            </p:cNvPr>
            <p:cNvSpPr/>
            <p:nvPr/>
          </p:nvSpPr>
          <p:spPr>
            <a:xfrm>
              <a:off x="8948098" y="5272352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E3BAD3F-AE35-4093-F345-A4402870C53F}"/>
                </a:ext>
              </a:extLst>
            </p:cNvPr>
            <p:cNvSpPr/>
            <p:nvPr/>
          </p:nvSpPr>
          <p:spPr>
            <a:xfrm>
              <a:off x="8875021" y="5196156"/>
              <a:ext cx="6670731" cy="12741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00" dirty="0">
                <a:latin typeface="Helvetica Neue"/>
                <a:cs typeface="Helvetica Neue"/>
              </a:endParaRPr>
            </a:p>
          </p:txBody>
        </p:sp>
        <p:sp>
          <p:nvSpPr>
            <p:cNvPr id="11" name="Text Placeholder 1">
              <a:extLst>
                <a:ext uri="{FF2B5EF4-FFF2-40B4-BE49-F238E27FC236}">
                  <a16:creationId xmlns:a16="http://schemas.microsoft.com/office/drawing/2014/main" id="{C9FE66A6-22E0-977B-8877-994129CD308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5" y="1407547"/>
              <a:ext cx="6814268" cy="512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t" anchorCtr="0" compatLnSpc="1">
              <a:prstTxWarp prst="textNoShape">
                <a:avLst/>
              </a:prstTxWarp>
            </a:bodyPr>
            <a:lstStyle>
              <a:lvl1pPr marL="0" indent="0" algn="ctr" defTabSz="724836" rtl="0" fontAlgn="base">
                <a:lnSpc>
                  <a:spcPct val="90000"/>
                </a:lnSpc>
                <a:spcBef>
                  <a:spcPts val="2000"/>
                </a:spcBef>
                <a:spcAft>
                  <a:spcPct val="0"/>
                </a:spcAft>
                <a:buFont typeface="Arial" charset="0"/>
                <a:buNone/>
                <a:defRPr sz="3099" b="0" i="1" kern="1200">
                  <a:solidFill>
                    <a:srgbClr val="98938A"/>
                  </a:solidFill>
                  <a:latin typeface="Georgia"/>
                  <a:ea typeface="ＭＳ Ｐゴシック" charset="0"/>
                  <a:cs typeface="Georgia"/>
                </a:defRPr>
              </a:lvl1pPr>
              <a:lvl2pPr marL="299989" indent="-299989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Arial"/>
                <a:buChar char="•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2pPr>
              <a:lvl3pPr marL="744418" indent="-355540" algn="l" defTabSz="744418" rtl="0" fontAlgn="base">
                <a:lnSpc>
                  <a:spcPct val="90000"/>
                </a:lnSpc>
                <a:spcBef>
                  <a:spcPts val="999"/>
                </a:spcBef>
                <a:spcAft>
                  <a:spcPts val="599"/>
                </a:spcAft>
                <a:buFont typeface="Wingdings" charset="2"/>
                <a:buChar char="–"/>
                <a:defRPr sz="25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3pPr>
              <a:lvl4pPr marL="1138055" indent="-36030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4pPr>
              <a:lvl5pPr marL="1141230" indent="-342845" algn="l" defTabSz="724836" rtl="0" fontAlgn="base">
                <a:lnSpc>
                  <a:spcPct val="90000"/>
                </a:lnSpc>
                <a:spcBef>
                  <a:spcPts val="999"/>
                </a:spcBef>
                <a:spcAft>
                  <a:spcPct val="0"/>
                </a:spcAft>
                <a:buFont typeface="Arial"/>
                <a:buChar char="•"/>
                <a:tabLst/>
                <a:defRPr sz="2000" b="0" i="0" kern="1200">
                  <a:solidFill>
                    <a:srgbClr val="4C4C4C"/>
                  </a:solidFill>
                  <a:latin typeface="Helvetica Neue"/>
                  <a:ea typeface="ＭＳ Ｐゴシック" charset="0"/>
                  <a:cs typeface="Helvetica Neue"/>
                </a:defRPr>
              </a:lvl5pPr>
              <a:lvl6pPr marL="3990546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16100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41654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167209" indent="-362776" algn="l" defTabSz="725552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Knowledge</a:t>
              </a:r>
              <a:r>
                <a:rPr lang="zh-CN" altLang="en-US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 </a:t>
              </a:r>
              <a:r>
                <a:rPr lang="en-US" altLang="zh-CN" dirty="0">
                  <a:solidFill>
                    <a:schemeClr val="bg2">
                      <a:lumMod val="10000"/>
                    </a:schemeClr>
                  </a:solidFill>
                  <a:highlight>
                    <a:srgbClr val="FFFF00"/>
                  </a:highlight>
                </a:rPr>
                <a:t>Augmentation</a:t>
              </a:r>
              <a:endParaRPr lang="en-US" dirty="0">
                <a:solidFill>
                  <a:schemeClr val="bg2">
                    <a:lumMod val="1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13" name="Title 3">
              <a:extLst>
                <a:ext uri="{FF2B5EF4-FFF2-40B4-BE49-F238E27FC236}">
                  <a16:creationId xmlns:a16="http://schemas.microsoft.com/office/drawing/2014/main" id="{DEC51B2F-63E3-2BD9-B079-2B0FA12FD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72773" y="770237"/>
              <a:ext cx="6814269" cy="618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145134" tIns="72567" rIns="145134" bIns="72567" numCol="1" anchor="ctr" anchorCtr="0" compatLnSpc="1">
              <a:prstTxWarp prst="textNoShape">
                <a:avLst/>
              </a:prstTxWarp>
            </a:bodyPr>
            <a:lstStyle>
              <a:lvl1pPr algn="ctr" defTabSz="724836" rtl="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sz="4999" b="1" kern="1200">
                  <a:solidFill>
                    <a:schemeClr val="tx1"/>
                  </a:solidFill>
                  <a:latin typeface="Helvetica Neue"/>
                  <a:ea typeface="ＭＳ Ｐゴシック" charset="0"/>
                  <a:cs typeface="Helvetica Neue"/>
                </a:defRPr>
              </a:lvl1pPr>
              <a:lvl2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2pPr>
              <a:lvl3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3pPr>
              <a:lvl4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4pPr>
              <a:lvl5pPr algn="l" defTabSz="724836" rtl="0" fontAlgn="base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5pPr>
              <a:lvl6pPr marL="507911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6pPr>
              <a:lvl7pPr marL="1015826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7pPr>
              <a:lvl8pPr marL="1523740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8pPr>
              <a:lvl9pPr marL="2031654" algn="l" defTabSz="724836" rtl="0" eaLnBrk="1" fontAlgn="base" hangingPunct="1">
                <a:spcBef>
                  <a:spcPct val="0"/>
                </a:spcBef>
                <a:spcAft>
                  <a:spcPct val="0"/>
                </a:spcAft>
                <a:defRPr sz="6999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altLang="zh-CN" dirty="0"/>
                <a:t>Open-Book</a:t>
              </a:r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EFE84F78-C1AD-6F47-2A64-72FC17A4DABB}"/>
                </a:ext>
              </a:extLst>
            </p:cNvPr>
            <p:cNvGrpSpPr/>
            <p:nvPr/>
          </p:nvGrpSpPr>
          <p:grpSpPr>
            <a:xfrm>
              <a:off x="8941740" y="2354722"/>
              <a:ext cx="6677093" cy="5476093"/>
              <a:chOff x="8941740" y="2354722"/>
              <a:chExt cx="6677093" cy="5476093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7EB25F6B-CC1A-2A24-6405-5D103AEEFF0E}"/>
                  </a:ext>
                </a:extLst>
              </p:cNvPr>
              <p:cNvSpPr/>
              <p:nvPr/>
            </p:nvSpPr>
            <p:spPr>
              <a:xfrm>
                <a:off x="11062558" y="2354722"/>
                <a:ext cx="4556275" cy="2187172"/>
              </a:xfrm>
              <a:prstGeom prst="roundRect">
                <a:avLst>
                  <a:gd name="adj" fmla="val 9968"/>
                </a:avLst>
              </a:prstGeom>
              <a:solidFill>
                <a:srgbClr val="C0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External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knowledge</a:t>
                </a:r>
              </a:p>
              <a:p>
                <a:r>
                  <a:rPr lang="en-US" altLang="zh-CN" sz="28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sources</a:t>
                </a:r>
                <a:endParaRPr lang="en-US" sz="2800" dirty="0">
                  <a:solidFill>
                    <a:schemeClr val="bg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D43A9E0-EE4D-8403-A8BC-3D81962C5773}"/>
                  </a:ext>
                </a:extLst>
              </p:cNvPr>
              <p:cNvSpPr/>
              <p:nvPr/>
            </p:nvSpPr>
            <p:spPr>
              <a:xfrm>
                <a:off x="8941740" y="5362362"/>
                <a:ext cx="1877018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Input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5B5F1053-1457-D847-D687-4A72CB9ABF26}"/>
                  </a:ext>
                </a:extLst>
              </p:cNvPr>
              <p:cNvSpPr/>
              <p:nvPr/>
            </p:nvSpPr>
            <p:spPr>
              <a:xfrm>
                <a:off x="13823000" y="5362362"/>
                <a:ext cx="1663931" cy="9502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Output</a:t>
                </a:r>
                <a:endParaRPr lang="en-US" sz="2500" dirty="0">
                  <a:latin typeface="Helvetica Neue"/>
                  <a:cs typeface="Helvetica Neue"/>
                </a:endParaRP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972FE3B2-77DF-DB53-BD46-BE5AC6130539}"/>
                  </a:ext>
                </a:extLst>
              </p:cNvPr>
              <p:cNvSpPr/>
              <p:nvPr/>
            </p:nvSpPr>
            <p:spPr>
              <a:xfrm>
                <a:off x="8972083" y="3777822"/>
                <a:ext cx="1816331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Retriever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(~0.12B)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9B99A93-6BB7-E444-BA57-A87999D4ECD4}"/>
                  </a:ext>
                </a:extLst>
              </p:cNvPr>
              <p:cNvSpPr txBox="1"/>
              <p:nvPr/>
            </p:nvSpPr>
            <p:spPr>
              <a:xfrm>
                <a:off x="13156902" y="2478812"/>
                <a:ext cx="246193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Wikipedia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News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Database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Social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media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chemeClr val="bg1"/>
                    </a:solidFill>
                    <a:latin typeface="Helvetica Neue"/>
                    <a:cs typeface="Helvetica Neue"/>
                  </a:rPr>
                  <a:t>…</a:t>
                </a: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8E84B6F-3396-C0CC-180C-B111FEDE065A}"/>
                  </a:ext>
                </a:extLst>
              </p:cNvPr>
              <p:cNvSpPr/>
              <p:nvPr/>
            </p:nvSpPr>
            <p:spPr>
              <a:xfrm>
                <a:off x="11165212" y="5349436"/>
                <a:ext cx="2299316" cy="9502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500" dirty="0">
                    <a:latin typeface="Helvetica Neue"/>
                    <a:cs typeface="Helvetica Neue"/>
                  </a:rPr>
                  <a:t>Knowledge</a:t>
                </a:r>
              </a:p>
              <a:p>
                <a:pPr algn="ctr"/>
                <a:r>
                  <a:rPr lang="en-US" sz="2500" dirty="0">
                    <a:latin typeface="Helvetica Neue"/>
                    <a:cs typeface="Helvetica Neue"/>
                  </a:rPr>
                  <a:t>(e.g., passage)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87A9E40-C3C6-E62A-C9A8-D96D2267B015}"/>
                  </a:ext>
                </a:extLst>
              </p:cNvPr>
              <p:cNvCxnSpPr>
                <a:cxnSpLocks/>
                <a:stCxn id="41" idx="0"/>
                <a:endCxn id="43" idx="2"/>
              </p:cNvCxnSpPr>
              <p:nvPr/>
            </p:nvCxnSpPr>
            <p:spPr>
              <a:xfrm flipV="1">
                <a:off x="9880249" y="4603653"/>
                <a:ext cx="0" cy="758709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53E7CA8E-2148-12A6-AA5F-ECDB4D18C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4541894"/>
                <a:ext cx="0" cy="80754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55">
                <a:extLst>
                  <a:ext uri="{FF2B5EF4-FFF2-40B4-BE49-F238E27FC236}">
                    <a16:creationId xmlns:a16="http://schemas.microsoft.com/office/drawing/2014/main" id="{AF40E323-D0A7-D0CD-91F2-ED2C3F8FC64B}"/>
                  </a:ext>
                </a:extLst>
              </p:cNvPr>
              <p:cNvCxnSpPr>
                <a:stCxn id="43" idx="0"/>
                <a:endCxn id="14" idx="1"/>
              </p:cNvCxnSpPr>
              <p:nvPr/>
            </p:nvCxnSpPr>
            <p:spPr>
              <a:xfrm rot="5400000" flipH="1" flipV="1">
                <a:off x="10306646" y="3021911"/>
                <a:ext cx="329514" cy="1182309"/>
              </a:xfrm>
              <a:prstGeom prst="bentConnector2">
                <a:avLst/>
              </a:prstGeom>
              <a:ln w="28575" cmpd="sng">
                <a:solidFill>
                  <a:schemeClr val="accent6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D030DD81-3301-7F17-7FCA-D0026037ED99}"/>
                  </a:ext>
                </a:extLst>
              </p:cNvPr>
              <p:cNvSpPr/>
              <p:nvPr/>
            </p:nvSpPr>
            <p:spPr>
              <a:xfrm>
                <a:off x="11062558" y="7004984"/>
                <a:ext cx="3119607" cy="825831"/>
              </a:xfrm>
              <a:prstGeom prst="roundRect">
                <a:avLst>
                  <a:gd name="adj" fmla="val 6127"/>
                </a:avLst>
              </a:prstGeom>
              <a:noFill/>
              <a:ln w="28575">
                <a:solidFill>
                  <a:schemeClr val="accent6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 b="1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Reader/Generator</a:t>
                </a:r>
              </a:p>
              <a:p>
                <a:pPr algn="ctr"/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(&lt;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0.25B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Helvetica Neue"/>
                    <a:cs typeface="Helvetica Neue"/>
                  </a:rPr>
                  <a:t>parameters)</a:t>
                </a:r>
                <a:endParaRPr lang="en-US" sz="2400" dirty="0">
                  <a:solidFill>
                    <a:schemeClr val="tx1"/>
                  </a:solidFill>
                  <a:latin typeface="Helvetica Neue"/>
                  <a:cs typeface="Helvetica Neue"/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D693B08C-5AAE-2FA3-C0E7-01ADC6F24F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79907" y="6312622"/>
                <a:ext cx="0" cy="692362"/>
              </a:xfrm>
              <a:prstGeom prst="straightConnector1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Elbow Connector 70">
                <a:extLst>
                  <a:ext uri="{FF2B5EF4-FFF2-40B4-BE49-F238E27FC236}">
                    <a16:creationId xmlns:a16="http://schemas.microsoft.com/office/drawing/2014/main" id="{D62539E8-F2D3-625F-2683-7E0E2EF80700}"/>
                  </a:ext>
                </a:extLst>
              </p:cNvPr>
              <p:cNvCxnSpPr>
                <a:cxnSpLocks/>
                <a:stCxn id="41" idx="2"/>
                <a:endCxn id="57" idx="1"/>
              </p:cNvCxnSpPr>
              <p:nvPr/>
            </p:nvCxnSpPr>
            <p:spPr>
              <a:xfrm rot="16200000" flipH="1">
                <a:off x="9918764" y="6274106"/>
                <a:ext cx="1105278" cy="1182309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79">
                <a:extLst>
                  <a:ext uri="{FF2B5EF4-FFF2-40B4-BE49-F238E27FC236}">
                    <a16:creationId xmlns:a16="http://schemas.microsoft.com/office/drawing/2014/main" id="{6F1BF2BF-0AA0-CBA6-37BA-74BB16AA4202}"/>
                  </a:ext>
                </a:extLst>
              </p:cNvPr>
              <p:cNvCxnSpPr>
                <a:cxnSpLocks/>
                <a:stCxn id="57" idx="3"/>
                <a:endCxn id="42" idx="2"/>
              </p:cNvCxnSpPr>
              <p:nvPr/>
            </p:nvCxnSpPr>
            <p:spPr>
              <a:xfrm flipV="1">
                <a:off x="14182165" y="6312622"/>
                <a:ext cx="472801" cy="1105278"/>
              </a:xfrm>
              <a:prstGeom prst="bentConnector2">
                <a:avLst/>
              </a:prstGeom>
              <a:ln w="57150" cmpd="sng">
                <a:solidFill>
                  <a:schemeClr val="accent6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DB86AB-2FA3-2A27-C5C2-AFCAD408BEE3}"/>
                </a:ext>
              </a:extLst>
            </p:cNvPr>
            <p:cNvSpPr txBox="1"/>
            <p:nvPr/>
          </p:nvSpPr>
          <p:spPr>
            <a:xfrm>
              <a:off x="14654965" y="6572545"/>
              <a:ext cx="13201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i="1" dirty="0">
                  <a:latin typeface="Helvetica Neue"/>
                  <a:cs typeface="Helvetica Neue"/>
                </a:rPr>
                <a:t>tasks</a:t>
              </a:r>
              <a:endParaRPr lang="en-US" sz="2400" i="1" dirty="0"/>
            </a:p>
          </p:txBody>
        </p:sp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9367CB9-F158-2D9D-452F-68691105B9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1F31FA6-B0B4-9940-9B47-E6B32170068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6FDEE-E71E-0183-55F0-9FEFD7368CEE}"/>
              </a:ext>
            </a:extLst>
          </p:cNvPr>
          <p:cNvSpPr txBox="1"/>
          <p:nvPr/>
        </p:nvSpPr>
        <p:spPr>
          <a:xfrm>
            <a:off x="668958" y="6978271"/>
            <a:ext cx="82772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recent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specialized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knowledge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fine-tuning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Lack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of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evidence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traceability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/</a:t>
            </a:r>
            <a:r>
              <a:rPr lang="zh-CN" altLang="en-US" sz="3200" b="1" dirty="0">
                <a:solidFill>
                  <a:srgbClr val="C00000"/>
                </a:solidFill>
                <a:latin typeface="Helvetica Neue"/>
                <a:cs typeface="Helvetica Neue"/>
              </a:rPr>
              <a:t> </a:t>
            </a:r>
            <a:r>
              <a:rPr lang="en-US" altLang="zh-CN" sz="3200" b="1" dirty="0">
                <a:solidFill>
                  <a:srgbClr val="C00000"/>
                </a:solidFill>
                <a:latin typeface="Helvetica Neue"/>
                <a:cs typeface="Helvetica Neue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40651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6x9_Template_Shell_Basics">
  <a:themeElements>
    <a:clrScheme name="Pinterest_Theme_Colors_2015 1">
      <a:dk1>
        <a:srgbClr val="4C4C4C"/>
      </a:dk1>
      <a:lt1>
        <a:sysClr val="window" lastClr="FFFFFF"/>
      </a:lt1>
      <a:dk2>
        <a:srgbClr val="98938A"/>
      </a:dk2>
      <a:lt2>
        <a:srgbClr val="D6D4CF"/>
      </a:lt2>
      <a:accent1>
        <a:srgbClr val="BD081C"/>
      </a:accent1>
      <a:accent2>
        <a:srgbClr val="E27A3F"/>
      </a:accent2>
      <a:accent3>
        <a:srgbClr val="F2BE5C"/>
      </a:accent3>
      <a:accent4>
        <a:srgbClr val="9DC63E"/>
      </a:accent4>
      <a:accent5>
        <a:srgbClr val="4AAEB8"/>
      </a:accent5>
      <a:accent6>
        <a:srgbClr val="5D6FA5"/>
      </a:accent6>
      <a:hlink>
        <a:srgbClr val="3B3B3B"/>
      </a:hlink>
      <a:folHlink>
        <a:srgbClr val="86817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8938A"/>
        </a:solidFill>
        <a:ln>
          <a:noFill/>
        </a:ln>
        <a:effectLst/>
      </a:spPr>
      <a:bodyPr rtlCol="0" anchor="ctr"/>
      <a:lstStyle>
        <a:defPPr algn="ctr">
          <a:defRPr sz="2500" dirty="0" smtClean="0">
            <a:latin typeface="Helvetica Neue"/>
            <a:cs typeface="Helvetica Neue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500" dirty="0" err="1" smtClean="0">
            <a:latin typeface="Helvetica Neue"/>
            <a:cs typeface="Helvetica Neue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17080</TotalTime>
  <Words>3909</Words>
  <Application>Microsoft Macintosh PowerPoint</Application>
  <PresentationFormat>Custom</PresentationFormat>
  <Paragraphs>1160</Paragraphs>
  <Slides>37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Kaiti TC</vt:lpstr>
      <vt:lpstr>Arial</vt:lpstr>
      <vt:lpstr>Calibri</vt:lpstr>
      <vt:lpstr>Cambria Math</vt:lpstr>
      <vt:lpstr>Colfax</vt:lpstr>
      <vt:lpstr>Georgia</vt:lpstr>
      <vt:lpstr>Gill Sans</vt:lpstr>
      <vt:lpstr>Helvetica Neue</vt:lpstr>
      <vt:lpstr>Helvetica Neue Light</vt:lpstr>
      <vt:lpstr>Palatino</vt:lpstr>
      <vt:lpstr>Times New Roman</vt:lpstr>
      <vt:lpstr>Wingdings</vt:lpstr>
      <vt:lpstr>16x9_Template_Shell_Basics</vt:lpstr>
      <vt:lpstr>PowerPoint Presentation</vt:lpstr>
      <vt:lpstr>PowerPoint Presentation</vt:lpstr>
      <vt:lpstr>PowerPoint Presentation</vt:lpstr>
      <vt:lpstr>Closed-Book</vt:lpstr>
      <vt:lpstr>How do humans find the answer?</vt:lpstr>
      <vt:lpstr>How do humans find the answer?</vt:lpstr>
      <vt:lpstr>How do humans find the answer?</vt:lpstr>
      <vt:lpstr>How do humans find the answer?</vt:lpstr>
      <vt:lpstr>Closed-Book</vt:lpstr>
      <vt:lpstr>Knowledge-Augmented NLP</vt:lpstr>
      <vt:lpstr>Knowledge-Augmented NLP</vt:lpstr>
      <vt:lpstr>Retrieval Augmentation for Commonsense Reasoning: A Unified Approach</vt:lpstr>
      <vt:lpstr>PowerPoint Presentation</vt:lpstr>
      <vt:lpstr>PowerPoint Presentation</vt:lpstr>
      <vt:lpstr>PowerPoint Presentation</vt:lpstr>
      <vt:lpstr>PowerPoint Presentation</vt:lpstr>
      <vt:lpstr>Unified Approach</vt:lpstr>
      <vt:lpstr>PowerPoint Presentation</vt:lpstr>
      <vt:lpstr>Insights on Knowledge-Augmented NLP</vt:lpstr>
      <vt:lpstr>Knowledge-Augmented NLP</vt:lpstr>
      <vt:lpstr>Generate rather than Retrieve: Large Language Models are Strong Context Generators</vt:lpstr>
      <vt:lpstr>Open-Domain Question Answering</vt:lpstr>
      <vt:lpstr>Why not use GPT-3 to directly generate the answer? </vt:lpstr>
      <vt:lpstr>GenRead: Supervised Learning</vt:lpstr>
      <vt:lpstr>Retrieved Passages vs Generated Passages</vt:lpstr>
      <vt:lpstr>Insights on Knowledge-Augmented NLP</vt:lpstr>
      <vt:lpstr>Surprising Zero-Shot / Few-Shot Performance</vt:lpstr>
      <vt:lpstr>Knowledge-Augmented NLP</vt:lpstr>
      <vt:lpstr>A Unified Encoder-Decoder Framework with Entity Memory</vt:lpstr>
      <vt:lpstr>Efficiency, Accuracy, and Generalizability</vt:lpstr>
      <vt:lpstr>EDMem: Encoder-Decoder with Memory</vt:lpstr>
      <vt:lpstr>Insights on Knowledge-Augmented NLP</vt:lpstr>
      <vt:lpstr>More Recent Work</vt:lpstr>
      <vt:lpstr>Knowledge-Augmented NLP</vt:lpstr>
      <vt:lpstr>PowerPoint Presentation</vt:lpstr>
      <vt:lpstr>PowerPoint Presentation</vt:lpstr>
      <vt:lpstr>Welcome to visit our lab!</vt:lpstr>
    </vt:vector>
  </TitlesOfParts>
  <Company>Aaron Rabideau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Rabideau</dc:creator>
  <cp:lastModifiedBy>Meng Jiang</cp:lastModifiedBy>
  <cp:revision>2214</cp:revision>
  <cp:lastPrinted>2016-04-21T19:59:33Z</cp:lastPrinted>
  <dcterms:created xsi:type="dcterms:W3CDTF">2013-10-17T20:28:19Z</dcterms:created>
  <dcterms:modified xsi:type="dcterms:W3CDTF">2024-01-31T01:32:58Z</dcterms:modified>
</cp:coreProperties>
</file>